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4" r:id="rId2"/>
    <p:sldMasterId id="2147483660" r:id="rId3"/>
  </p:sldMasterIdLst>
  <p:sldIdLst>
    <p:sldId id="261" r:id="rId4"/>
    <p:sldId id="265" r:id="rId5"/>
    <p:sldId id="270" r:id="rId6"/>
    <p:sldId id="263" r:id="rId7"/>
    <p:sldId id="267" r:id="rId8"/>
    <p:sldId id="268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2C1D"/>
    <a:srgbClr val="7A6855"/>
    <a:srgbClr val="FFB500"/>
    <a:srgbClr val="9F9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/>
    <p:restoredTop sz="94625"/>
  </p:normalViewPr>
  <p:slideViewPr>
    <p:cSldViewPr snapToGrid="0" snapToObjects="1">
      <p:cViewPr>
        <p:scale>
          <a:sx n="165" d="100"/>
          <a:sy n="165" d="100"/>
        </p:scale>
        <p:origin x="1048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'[Numbers for State of the University 2016 PP charts.xlsx]Sheet3'!$C$46</c:f>
              <c:strCache>
                <c:ptCount val="1"/>
                <c:pt idx="0">
                  <c:v>Transfers</c:v>
                </c:pt>
              </c:strCache>
            </c:strRef>
          </c:tx>
          <c:dPt>
            <c:idx val="0"/>
            <c:bubble3D val="0"/>
            <c:spPr>
              <a:solidFill>
                <a:srgbClr val="EFB31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4E-C840-A315-6025D6092D6A}"/>
              </c:ext>
            </c:extLst>
          </c:dPt>
          <c:dPt>
            <c:idx val="1"/>
            <c:bubble3D val="0"/>
            <c:spPr>
              <a:solidFill>
                <a:srgbClr val="584B3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4E-C840-A315-6025D6092D6A}"/>
              </c:ext>
            </c:extLst>
          </c:dPt>
          <c:dPt>
            <c:idx val="2"/>
            <c:bubble3D val="0"/>
            <c:spPr>
              <a:solidFill>
                <a:srgbClr val="90847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4E-C840-A315-6025D6092D6A}"/>
              </c:ext>
            </c:extLst>
          </c:dPt>
          <c:dPt>
            <c:idx val="3"/>
            <c:bubble3D val="0"/>
            <c:spPr>
              <a:solidFill>
                <a:srgbClr val="B9B0A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4E-C840-A315-6025D6092D6A}"/>
              </c:ext>
            </c:extLst>
          </c:dPt>
          <c:dPt>
            <c:idx val="4"/>
            <c:bubble3D val="0"/>
            <c:spPr>
              <a:solidFill>
                <a:srgbClr val="B9B0A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4E-C840-A315-6025D6092D6A}"/>
              </c:ext>
            </c:extLst>
          </c:dPt>
          <c:dPt>
            <c:idx val="5"/>
            <c:bubble3D val="0"/>
            <c:spPr>
              <a:solidFill>
                <a:srgbClr val="21120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84E-C840-A315-6025D6092D6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84E-C840-A315-6025D6092D6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84E-C840-A315-6025D6092D6A}"/>
              </c:ext>
            </c:extLst>
          </c:dPt>
          <c:dLbls>
            <c:delete val="1"/>
          </c:dLbls>
          <c:cat>
            <c:strRef>
              <c:f>'[Numbers for State of the University 2016 PP charts.xlsx]Sheet3'!$A$47:$A$52</c:f>
              <c:strCache>
                <c:ptCount val="6"/>
                <c:pt idx="0">
                  <c:v>Asian/Pacific Islander</c:v>
                </c:pt>
                <c:pt idx="1">
                  <c:v>Black/African American</c:v>
                </c:pt>
                <c:pt idx="2">
                  <c:v>Hispanic/Latino</c:v>
                </c:pt>
                <c:pt idx="3">
                  <c:v>Native American</c:v>
                </c:pt>
                <c:pt idx="4">
                  <c:v>Multiethnic</c:v>
                </c:pt>
                <c:pt idx="5">
                  <c:v>White/Caucasian</c:v>
                </c:pt>
              </c:strCache>
            </c:strRef>
          </c:cat>
          <c:val>
            <c:numRef>
              <c:f>'[Numbers for State of the University 2016 PP charts.xlsx]Sheet3'!$C$47:$C$52</c:f>
              <c:numCache>
                <c:formatCode>0.0%</c:formatCode>
                <c:ptCount val="6"/>
                <c:pt idx="0">
                  <c:v>6.9000000000000006E-2</c:v>
                </c:pt>
                <c:pt idx="1">
                  <c:v>0.13100000000000001</c:v>
                </c:pt>
                <c:pt idx="2">
                  <c:v>0.187</c:v>
                </c:pt>
                <c:pt idx="3">
                  <c:v>6.0000000000000001E-3</c:v>
                </c:pt>
                <c:pt idx="4">
                  <c:v>2.8000000000000001E-2</c:v>
                </c:pt>
                <c:pt idx="5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84E-C840-A315-6025D6092D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'[Numbers for State of the University 2016 PP charts.xlsx]Sheet3'!$C$46</c:f>
              <c:strCache>
                <c:ptCount val="1"/>
                <c:pt idx="0">
                  <c:v>Transfers</c:v>
                </c:pt>
              </c:strCache>
            </c:strRef>
          </c:tx>
          <c:dPt>
            <c:idx val="0"/>
            <c:bubble3D val="0"/>
            <c:spPr>
              <a:solidFill>
                <a:srgbClr val="EFB31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4E-C840-A315-6025D6092D6A}"/>
              </c:ext>
            </c:extLst>
          </c:dPt>
          <c:dPt>
            <c:idx val="1"/>
            <c:bubble3D val="0"/>
            <c:spPr>
              <a:solidFill>
                <a:srgbClr val="584B3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4E-C840-A315-6025D6092D6A}"/>
              </c:ext>
            </c:extLst>
          </c:dPt>
          <c:dPt>
            <c:idx val="2"/>
            <c:bubble3D val="0"/>
            <c:spPr>
              <a:solidFill>
                <a:srgbClr val="90847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4E-C840-A315-6025D6092D6A}"/>
              </c:ext>
            </c:extLst>
          </c:dPt>
          <c:dPt>
            <c:idx val="3"/>
            <c:bubble3D val="0"/>
            <c:spPr>
              <a:solidFill>
                <a:srgbClr val="B9B0A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4E-C840-A315-6025D6092D6A}"/>
              </c:ext>
            </c:extLst>
          </c:dPt>
          <c:dPt>
            <c:idx val="4"/>
            <c:bubble3D val="0"/>
            <c:spPr>
              <a:solidFill>
                <a:srgbClr val="B9B0A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4E-C840-A315-6025D6092D6A}"/>
              </c:ext>
            </c:extLst>
          </c:dPt>
          <c:dPt>
            <c:idx val="5"/>
            <c:bubble3D val="0"/>
            <c:spPr>
              <a:solidFill>
                <a:srgbClr val="21120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84E-C840-A315-6025D6092D6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84E-C840-A315-6025D6092D6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84E-C840-A315-6025D6092D6A}"/>
              </c:ext>
            </c:extLst>
          </c:dPt>
          <c:dLbls>
            <c:delete val="1"/>
          </c:dLbls>
          <c:cat>
            <c:strRef>
              <c:f>'[Numbers for State of the University 2016 PP charts.xlsx]Sheet3'!$A$47:$A$52</c:f>
              <c:strCache>
                <c:ptCount val="6"/>
                <c:pt idx="0">
                  <c:v>Asian/Pacific Islander</c:v>
                </c:pt>
                <c:pt idx="1">
                  <c:v>Black/African American</c:v>
                </c:pt>
                <c:pt idx="2">
                  <c:v>Hispanic/Latino</c:v>
                </c:pt>
                <c:pt idx="3">
                  <c:v>Native American</c:v>
                </c:pt>
                <c:pt idx="4">
                  <c:v>Multiethnic</c:v>
                </c:pt>
                <c:pt idx="5">
                  <c:v>White/Caucasian</c:v>
                </c:pt>
              </c:strCache>
            </c:strRef>
          </c:cat>
          <c:val>
            <c:numRef>
              <c:f>'[Numbers for State of the University 2016 PP charts.xlsx]Sheet3'!$C$47:$C$52</c:f>
              <c:numCache>
                <c:formatCode>0.0%</c:formatCode>
                <c:ptCount val="6"/>
                <c:pt idx="0">
                  <c:v>6.9000000000000006E-2</c:v>
                </c:pt>
                <c:pt idx="1">
                  <c:v>0.13100000000000001</c:v>
                </c:pt>
                <c:pt idx="2">
                  <c:v>0.187</c:v>
                </c:pt>
                <c:pt idx="3">
                  <c:v>6.0000000000000001E-3</c:v>
                </c:pt>
                <c:pt idx="4">
                  <c:v>2.8000000000000001E-2</c:v>
                </c:pt>
                <c:pt idx="5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84E-C840-A315-6025D6092D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'[Numbers for State of the University 2016 PP charts.xlsx]Sheet3'!$C$46</c:f>
              <c:strCache>
                <c:ptCount val="1"/>
                <c:pt idx="0">
                  <c:v>Transfers</c:v>
                </c:pt>
              </c:strCache>
            </c:strRef>
          </c:tx>
          <c:dPt>
            <c:idx val="0"/>
            <c:bubble3D val="0"/>
            <c:spPr>
              <a:solidFill>
                <a:srgbClr val="EFB31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4E-C840-A315-6025D6092D6A}"/>
              </c:ext>
            </c:extLst>
          </c:dPt>
          <c:dPt>
            <c:idx val="1"/>
            <c:bubble3D val="0"/>
            <c:spPr>
              <a:solidFill>
                <a:srgbClr val="584B3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4E-C840-A315-6025D6092D6A}"/>
              </c:ext>
            </c:extLst>
          </c:dPt>
          <c:dPt>
            <c:idx val="2"/>
            <c:bubble3D val="0"/>
            <c:spPr>
              <a:solidFill>
                <a:srgbClr val="90847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4E-C840-A315-6025D6092D6A}"/>
              </c:ext>
            </c:extLst>
          </c:dPt>
          <c:dPt>
            <c:idx val="3"/>
            <c:bubble3D val="0"/>
            <c:spPr>
              <a:solidFill>
                <a:srgbClr val="B9B0A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4E-C840-A315-6025D6092D6A}"/>
              </c:ext>
            </c:extLst>
          </c:dPt>
          <c:dPt>
            <c:idx val="4"/>
            <c:bubble3D val="0"/>
            <c:spPr>
              <a:solidFill>
                <a:srgbClr val="B9B0A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4E-C840-A315-6025D6092D6A}"/>
              </c:ext>
            </c:extLst>
          </c:dPt>
          <c:dPt>
            <c:idx val="5"/>
            <c:bubble3D val="0"/>
            <c:spPr>
              <a:solidFill>
                <a:srgbClr val="21120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84E-C840-A315-6025D6092D6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84E-C840-A315-6025D6092D6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84E-C840-A315-6025D6092D6A}"/>
              </c:ext>
            </c:extLst>
          </c:dPt>
          <c:dLbls>
            <c:delete val="1"/>
          </c:dLbls>
          <c:cat>
            <c:strRef>
              <c:f>'[Numbers for State of the University 2016 PP charts.xlsx]Sheet3'!$A$47:$A$52</c:f>
              <c:strCache>
                <c:ptCount val="6"/>
                <c:pt idx="0">
                  <c:v>Asian/Pacific Islander</c:v>
                </c:pt>
                <c:pt idx="1">
                  <c:v>Black/African American</c:v>
                </c:pt>
                <c:pt idx="2">
                  <c:v>Hispanic/Latino</c:v>
                </c:pt>
                <c:pt idx="3">
                  <c:v>Native American</c:v>
                </c:pt>
                <c:pt idx="4">
                  <c:v>Multiethnic</c:v>
                </c:pt>
                <c:pt idx="5">
                  <c:v>White/Caucasian</c:v>
                </c:pt>
              </c:strCache>
            </c:strRef>
          </c:cat>
          <c:val>
            <c:numRef>
              <c:f>'[Numbers for State of the University 2016 PP charts.xlsx]Sheet3'!$C$47:$C$52</c:f>
              <c:numCache>
                <c:formatCode>0.0%</c:formatCode>
                <c:ptCount val="6"/>
                <c:pt idx="0">
                  <c:v>6.9000000000000006E-2</c:v>
                </c:pt>
                <c:pt idx="1">
                  <c:v>0.13100000000000001</c:v>
                </c:pt>
                <c:pt idx="2">
                  <c:v>0.187</c:v>
                </c:pt>
                <c:pt idx="3">
                  <c:v>6.0000000000000001E-3</c:v>
                </c:pt>
                <c:pt idx="4">
                  <c:v>2.8000000000000001E-2</c:v>
                </c:pt>
                <c:pt idx="5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84E-C840-A315-6025D6092D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591F00"/>
                </a:solidFill>
                <a:latin typeface="+mn-lt"/>
                <a:ea typeface="+mn-ea"/>
                <a:cs typeface="+mn-cs"/>
              </a:defRPr>
            </a:pPr>
            <a:r>
              <a:rPr lang="en-US" baseline="0">
                <a:solidFill>
                  <a:srgbClr val="591F00"/>
                </a:solidFill>
              </a:rPr>
              <a:t>Operating Expenses</a:t>
            </a:r>
          </a:p>
          <a:p>
            <a:pPr>
              <a:defRPr sz="1400" b="0" i="0" u="none" strike="noStrike" kern="1200" spc="0" baseline="0">
                <a:solidFill>
                  <a:srgbClr val="591F00"/>
                </a:solidFill>
                <a:latin typeface="+mn-lt"/>
                <a:ea typeface="+mn-ea"/>
                <a:cs typeface="+mn-cs"/>
              </a:defRPr>
            </a:pPr>
            <a:r>
              <a:rPr lang="en-US" sz="1200" i="1" baseline="0">
                <a:solidFill>
                  <a:srgbClr val="591F00"/>
                </a:solidFill>
              </a:rPr>
              <a:t>($ in thousands)</a:t>
            </a:r>
            <a:endParaRPr lang="en-US" sz="1200" i="1">
              <a:solidFill>
                <a:srgbClr val="591F00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'[Finance Data.xlsx]Operating Expenses'!$A$3</c:f>
              <c:strCache>
                <c:ptCount val="1"/>
                <c:pt idx="0">
                  <c:v>Salaries and Wages</c:v>
                </c:pt>
              </c:strCache>
            </c:strRef>
          </c:tx>
          <c:spPr>
            <a:solidFill>
              <a:srgbClr val="21120F"/>
            </a:solidFill>
            <a:ln>
              <a:noFill/>
            </a:ln>
            <a:effectLst/>
          </c:spPr>
          <c:invertIfNegative val="0"/>
          <c:cat>
            <c:strRef>
              <c:f>'[Finance Data.xlsx]Operating Expenses'!$B$2:$E$2</c:f>
              <c:strCache>
                <c:ptCount val="4"/>
                <c:pt idx="0">
                  <c:v>8/31/2014</c:v>
                </c:pt>
                <c:pt idx="1">
                  <c:v>8/31/2015</c:v>
                </c:pt>
                <c:pt idx="2">
                  <c:v>8/31/16 (preliminary)</c:v>
                </c:pt>
                <c:pt idx="3">
                  <c:v>8/31/17 (forecast)</c:v>
                </c:pt>
              </c:strCache>
            </c:strRef>
          </c:cat>
          <c:val>
            <c:numRef>
              <c:f>'[Finance Data.xlsx]Operating Expenses'!$B$3:$E$3</c:f>
              <c:numCache>
                <c:formatCode>#,##0</c:formatCode>
                <c:ptCount val="4"/>
                <c:pt idx="0">
                  <c:v>99101</c:v>
                </c:pt>
                <c:pt idx="1">
                  <c:v>102356</c:v>
                </c:pt>
                <c:pt idx="2">
                  <c:v>103914</c:v>
                </c:pt>
                <c:pt idx="3">
                  <c:v>110000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11-4644-B50B-2F1F4EB8F7FF}"/>
            </c:ext>
          </c:extLst>
        </c:ser>
        <c:ser>
          <c:idx val="1"/>
          <c:order val="1"/>
          <c:tx>
            <c:strRef>
              <c:f>'[Finance Data.xlsx]Operating Expenses'!$A$4</c:f>
              <c:strCache>
                <c:ptCount val="1"/>
                <c:pt idx="0">
                  <c:v>Fringe Benefits</c:v>
                </c:pt>
              </c:strCache>
            </c:strRef>
          </c:tx>
          <c:spPr>
            <a:solidFill>
              <a:srgbClr val="EFB31D"/>
            </a:solidFill>
            <a:ln>
              <a:noFill/>
            </a:ln>
            <a:effectLst/>
          </c:spPr>
          <c:invertIfNegative val="0"/>
          <c:cat>
            <c:strRef>
              <c:f>'[Finance Data.xlsx]Operating Expenses'!$B$2:$E$2</c:f>
              <c:strCache>
                <c:ptCount val="4"/>
                <c:pt idx="0">
                  <c:v>8/31/2014</c:v>
                </c:pt>
                <c:pt idx="1">
                  <c:v>8/31/2015</c:v>
                </c:pt>
                <c:pt idx="2">
                  <c:v>8/31/16 (preliminary)</c:v>
                </c:pt>
                <c:pt idx="3">
                  <c:v>8/31/17 (forecast)</c:v>
                </c:pt>
              </c:strCache>
            </c:strRef>
          </c:cat>
          <c:val>
            <c:numRef>
              <c:f>'[Finance Data.xlsx]Operating Expenses'!$B$4:$E$4</c:f>
              <c:numCache>
                <c:formatCode>#,##0</c:formatCode>
                <c:ptCount val="4"/>
                <c:pt idx="0" formatCode="General">
                  <c:v>29310</c:v>
                </c:pt>
                <c:pt idx="1">
                  <c:v>31803</c:v>
                </c:pt>
                <c:pt idx="2">
                  <c:v>33002</c:v>
                </c:pt>
                <c:pt idx="3">
                  <c:v>35300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11-4644-B50B-2F1F4EB8F7FF}"/>
            </c:ext>
          </c:extLst>
        </c:ser>
        <c:ser>
          <c:idx val="2"/>
          <c:order val="2"/>
          <c:tx>
            <c:strRef>
              <c:f>'[Finance Data.xlsx]Operating Expenses'!$A$5</c:f>
              <c:strCache>
                <c:ptCount val="1"/>
                <c:pt idx="0">
                  <c:v>Operating Expenses</c:v>
                </c:pt>
              </c:strCache>
            </c:strRef>
          </c:tx>
          <c:spPr>
            <a:solidFill>
              <a:srgbClr val="584B3D"/>
            </a:solidFill>
            <a:ln>
              <a:noFill/>
            </a:ln>
            <a:effectLst/>
          </c:spPr>
          <c:invertIfNegative val="0"/>
          <c:cat>
            <c:strRef>
              <c:f>'[Finance Data.xlsx]Operating Expenses'!$B$2:$E$2</c:f>
              <c:strCache>
                <c:ptCount val="4"/>
                <c:pt idx="0">
                  <c:v>8/31/2014</c:v>
                </c:pt>
                <c:pt idx="1">
                  <c:v>8/31/2015</c:v>
                </c:pt>
                <c:pt idx="2">
                  <c:v>8/31/16 (preliminary)</c:v>
                </c:pt>
                <c:pt idx="3">
                  <c:v>8/31/17 (forecast)</c:v>
                </c:pt>
              </c:strCache>
            </c:strRef>
          </c:cat>
          <c:val>
            <c:numRef>
              <c:f>'[Finance Data.xlsx]Operating Expenses'!$B$5:$E$5</c:f>
              <c:numCache>
                <c:formatCode>#,##0</c:formatCode>
                <c:ptCount val="4"/>
                <c:pt idx="0">
                  <c:v>34428</c:v>
                </c:pt>
                <c:pt idx="1">
                  <c:v>33747</c:v>
                </c:pt>
                <c:pt idx="2">
                  <c:v>34865</c:v>
                </c:pt>
                <c:pt idx="3">
                  <c:v>39500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11-4644-B50B-2F1F4EB8F7FF}"/>
            </c:ext>
          </c:extLst>
        </c:ser>
        <c:ser>
          <c:idx val="3"/>
          <c:order val="3"/>
          <c:tx>
            <c:strRef>
              <c:f>'[Finance Data.xlsx]Operating Expenses'!$A$6</c:f>
              <c:strCache>
                <c:ptCount val="1"/>
                <c:pt idx="0">
                  <c:v>Student Remission</c:v>
                </c:pt>
              </c:strCache>
            </c:strRef>
          </c:tx>
          <c:spPr>
            <a:solidFill>
              <a:srgbClr val="908472"/>
            </a:solidFill>
            <a:ln>
              <a:solidFill>
                <a:srgbClr val="CAC2B0"/>
              </a:solidFill>
            </a:ln>
            <a:effectLst/>
          </c:spPr>
          <c:invertIfNegative val="0"/>
          <c:cat>
            <c:strRef>
              <c:f>'[Finance Data.xlsx]Operating Expenses'!$B$2:$E$2</c:f>
              <c:strCache>
                <c:ptCount val="4"/>
                <c:pt idx="0">
                  <c:v>8/31/2014</c:v>
                </c:pt>
                <c:pt idx="1">
                  <c:v>8/31/2015</c:v>
                </c:pt>
                <c:pt idx="2">
                  <c:v>8/31/16 (preliminary)</c:v>
                </c:pt>
                <c:pt idx="3">
                  <c:v>8/31/17 (forecast)</c:v>
                </c:pt>
              </c:strCache>
            </c:strRef>
          </c:cat>
          <c:val>
            <c:numRef>
              <c:f>'[Finance Data.xlsx]Operating Expenses'!$B$6:$E$6</c:f>
              <c:numCache>
                <c:formatCode>#,##0</c:formatCode>
                <c:ptCount val="4"/>
                <c:pt idx="0">
                  <c:v>5329</c:v>
                </c:pt>
                <c:pt idx="1">
                  <c:v>5366</c:v>
                </c:pt>
                <c:pt idx="2">
                  <c:v>5049</c:v>
                </c:pt>
                <c:pt idx="3">
                  <c:v>5700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11-4644-B50B-2F1F4EB8F7FF}"/>
            </c:ext>
          </c:extLst>
        </c:ser>
        <c:ser>
          <c:idx val="4"/>
          <c:order val="4"/>
          <c:tx>
            <c:strRef>
              <c:f>'[Finance Data.xlsx]Operating Expenses'!$A$7</c:f>
              <c:strCache>
                <c:ptCount val="1"/>
                <c:pt idx="0">
                  <c:v>Debt Service</c:v>
                </c:pt>
              </c:strCache>
            </c:strRef>
          </c:tx>
          <c:spPr>
            <a:solidFill>
              <a:srgbClr val="B9B0A1"/>
            </a:solidFill>
            <a:ln>
              <a:noFill/>
            </a:ln>
            <a:effectLst/>
          </c:spPr>
          <c:invertIfNegative val="0"/>
          <c:cat>
            <c:strRef>
              <c:f>'[Finance Data.xlsx]Operating Expenses'!$B$2:$E$2</c:f>
              <c:strCache>
                <c:ptCount val="4"/>
                <c:pt idx="0">
                  <c:v>8/31/2014</c:v>
                </c:pt>
                <c:pt idx="1">
                  <c:v>8/31/2015</c:v>
                </c:pt>
                <c:pt idx="2">
                  <c:v>8/31/16 (preliminary)</c:v>
                </c:pt>
                <c:pt idx="3">
                  <c:v>8/31/17 (forecast)</c:v>
                </c:pt>
              </c:strCache>
            </c:strRef>
          </c:cat>
          <c:val>
            <c:numRef>
              <c:f>'[Finance Data.xlsx]Operating Expenses'!$B$7:$E$7</c:f>
              <c:numCache>
                <c:formatCode>#,##0</c:formatCode>
                <c:ptCount val="4"/>
                <c:pt idx="0">
                  <c:v>9554</c:v>
                </c:pt>
                <c:pt idx="1">
                  <c:v>7613</c:v>
                </c:pt>
                <c:pt idx="2">
                  <c:v>8064</c:v>
                </c:pt>
                <c:pt idx="3">
                  <c:v>8500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11-4644-B50B-2F1F4EB8F7FF}"/>
            </c:ext>
          </c:extLst>
        </c:ser>
        <c:ser>
          <c:idx val="5"/>
          <c:order val="5"/>
          <c:tx>
            <c:strRef>
              <c:f>'[Finance Data.xlsx]Operating Expenses'!$A$8</c:f>
              <c:strCache>
                <c:ptCount val="1"/>
                <c:pt idx="0">
                  <c:v>Capital Improvements</c:v>
                </c:pt>
              </c:strCache>
            </c:strRef>
          </c:tx>
          <c:spPr>
            <a:solidFill>
              <a:srgbClr val="CAC2B0"/>
            </a:solidFill>
            <a:ln>
              <a:noFill/>
            </a:ln>
            <a:effectLst/>
          </c:spPr>
          <c:invertIfNegative val="0"/>
          <c:cat>
            <c:strRef>
              <c:f>'[Finance Data.xlsx]Operating Expenses'!$B$2:$E$2</c:f>
              <c:strCache>
                <c:ptCount val="4"/>
                <c:pt idx="0">
                  <c:v>8/31/2014</c:v>
                </c:pt>
                <c:pt idx="1">
                  <c:v>8/31/2015</c:v>
                </c:pt>
                <c:pt idx="2">
                  <c:v>8/31/16 (preliminary)</c:v>
                </c:pt>
                <c:pt idx="3">
                  <c:v>8/31/17 (forecast)</c:v>
                </c:pt>
              </c:strCache>
            </c:strRef>
          </c:cat>
          <c:val>
            <c:numRef>
              <c:f>'[Finance Data.xlsx]Operating Expenses'!$B$8:$E$8</c:f>
              <c:numCache>
                <c:formatCode>#,##0</c:formatCode>
                <c:ptCount val="4"/>
                <c:pt idx="0">
                  <c:v>2767</c:v>
                </c:pt>
                <c:pt idx="1">
                  <c:v>4816</c:v>
                </c:pt>
                <c:pt idx="2">
                  <c:v>4086</c:v>
                </c:pt>
                <c:pt idx="3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311-4644-B50B-2F1F4EB8F7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70568024"/>
        <c:axId val="2136864392"/>
      </c:barChart>
      <c:catAx>
        <c:axId val="-2070568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591F00">
                <a:alpha val="50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591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864392"/>
        <c:crosses val="autoZero"/>
        <c:auto val="1"/>
        <c:lblAlgn val="ctr"/>
        <c:lblOffset val="100"/>
        <c:noMultiLvlLbl val="0"/>
      </c:catAx>
      <c:valAx>
        <c:axId val="2136864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591F00">
                  <a:alpha val="50000"/>
                </a:srgb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591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0568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591F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D9278D-1A8A-C141-944F-5113F644C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1" t="22785" r="-1" b="29283"/>
          <a:stretch/>
        </p:blipFill>
        <p:spPr>
          <a:xfrm>
            <a:off x="0" y="581903"/>
            <a:ext cx="12191999" cy="38969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CE00269-CAA5-AB48-8E23-15E852E99EFD}"/>
              </a:ext>
            </a:extLst>
          </p:cNvPr>
          <p:cNvSpPr/>
          <p:nvPr userDrawn="1"/>
        </p:nvSpPr>
        <p:spPr>
          <a:xfrm>
            <a:off x="0" y="6574870"/>
            <a:ext cx="12192000" cy="287518"/>
          </a:xfrm>
          <a:prstGeom prst="rect">
            <a:avLst/>
          </a:prstGeom>
          <a:solidFill>
            <a:srgbClr val="9F9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88C20E-D2EB-094F-82C0-C84409CA17D5}"/>
              </a:ext>
            </a:extLst>
          </p:cNvPr>
          <p:cNvSpPr/>
          <p:nvPr userDrawn="1"/>
        </p:nvSpPr>
        <p:spPr>
          <a:xfrm>
            <a:off x="0" y="6511048"/>
            <a:ext cx="12192000" cy="94269"/>
          </a:xfrm>
          <a:prstGeom prst="rect">
            <a:avLst/>
          </a:prstGeom>
          <a:solidFill>
            <a:srgbClr val="FF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9E9033-48DB-F04B-BB8D-B3298ADA0E41}"/>
              </a:ext>
            </a:extLst>
          </p:cNvPr>
          <p:cNvSpPr/>
          <p:nvPr userDrawn="1"/>
        </p:nvSpPr>
        <p:spPr>
          <a:xfrm>
            <a:off x="8534401" y="6096000"/>
            <a:ext cx="2984938" cy="765384"/>
          </a:xfrm>
          <a:prstGeom prst="rect">
            <a:avLst/>
          </a:prstGeom>
          <a:solidFill>
            <a:srgbClr val="FF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E3C2C3-0D88-5B4E-AA7D-72B78E61B865}"/>
              </a:ext>
            </a:extLst>
          </p:cNvPr>
          <p:cNvSpPr/>
          <p:nvPr userDrawn="1"/>
        </p:nvSpPr>
        <p:spPr>
          <a:xfrm>
            <a:off x="8534401" y="10511"/>
            <a:ext cx="2984938" cy="4468356"/>
          </a:xfrm>
          <a:prstGeom prst="rect">
            <a:avLst/>
          </a:prstGeom>
          <a:solidFill>
            <a:srgbClr val="FF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9738A95-9339-EE4A-85D5-0C11A76B8A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8926" y="2540955"/>
            <a:ext cx="2471761" cy="11157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EFA754-3877-184B-AAEB-F66FD5B8EEFA}"/>
              </a:ext>
            </a:extLst>
          </p:cNvPr>
          <p:cNvSpPr/>
          <p:nvPr userDrawn="1"/>
        </p:nvSpPr>
        <p:spPr>
          <a:xfrm>
            <a:off x="165" y="4478867"/>
            <a:ext cx="12192000" cy="94269"/>
          </a:xfrm>
          <a:prstGeom prst="rect">
            <a:avLst/>
          </a:prstGeom>
          <a:solidFill>
            <a:srgbClr val="FF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D78507-850C-8348-ADFE-A5F72898378F}"/>
              </a:ext>
            </a:extLst>
          </p:cNvPr>
          <p:cNvSpPr/>
          <p:nvPr userDrawn="1"/>
        </p:nvSpPr>
        <p:spPr>
          <a:xfrm>
            <a:off x="0" y="487634"/>
            <a:ext cx="12192000" cy="94269"/>
          </a:xfrm>
          <a:prstGeom prst="rect">
            <a:avLst/>
          </a:prstGeom>
          <a:solidFill>
            <a:srgbClr val="FF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044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82353-4EEA-054C-B0C0-A143BEB30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2A8E9E-C55A-0149-B451-86693DC65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2C2EE-C87F-F540-9B44-92539679F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22D44-BD29-8E4C-9774-2B5524E611E1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F62D-3744-7C44-81C2-E800D36B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72D66-FF01-DC44-89BB-D285F895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DB8B-A552-6749-94E5-48C146DCB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1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C87158-F737-6841-8FEC-BA1EE450E9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07C19D-C909-F941-A2A0-E7EFDF702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BCAD2-A2DB-4947-9F93-F3735325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22D44-BD29-8E4C-9774-2B5524E611E1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33119-D33C-7E4F-A1E1-2386835FB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8ECC9-6319-5F48-BF09-3BFEC84F0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DB8B-A552-6749-94E5-48C146DCB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20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7023A-5031-7F4B-BE94-D9FB0A98F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ED8ECF-6F31-8448-86A0-7974CF662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CB096-0496-1344-B2E2-F15655EB6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4CAF-E118-2C47-9167-7AD0D9018B7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CD0E9-0522-2148-954A-0867E25D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5BDD0-0108-9F4E-BE42-26F36157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35AD2-035A-0848-8F57-4D7C0BB92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35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076D9-9A94-4B4E-AF6D-59E25496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A044E-E78E-474F-8E86-DC6F166AC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9B54B-EF22-2447-9D72-0084CE0CC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4CAF-E118-2C47-9167-7AD0D9018B7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77216-6448-8842-9B69-07AF314C3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8D0E2-20E1-6D4A-B596-44FCD89C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35AD2-035A-0848-8F57-4D7C0BB92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82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18AE-FC2A-7349-B640-56EE5EC8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07D07-0FF5-5C43-9C09-7476C4491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90395-0BD0-C54B-8431-A75E01B71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4CAF-E118-2C47-9167-7AD0D9018B7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248B1-1DC2-9046-80C7-9A7DF9CD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F952F-97E7-3E48-BFA1-A832C481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35AD2-035A-0848-8F57-4D7C0BB92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45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B14D0-CCC1-EF43-99D8-9E096CCA3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648-1E78-FE47-9020-190CEDF572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E17B8-1B7D-274C-A876-8E11FD6C1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F78B0-F2D5-FB43-9649-71BA55DD7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4CAF-E118-2C47-9167-7AD0D9018B7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F2B2C-5922-564D-8245-2013E8969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1A6D3-AA30-4946-A586-57E2E8610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35AD2-035A-0848-8F57-4D7C0BB92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99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00AD7-C94F-A24A-AC94-8F05AB29A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77CC7-4AED-204F-B564-76D9A6875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F467A-1172-6F42-BA2D-1C41E7F9D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7D8D57-26E2-2D4E-BD5A-868488F899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142809-2825-1F47-816F-5C20B3615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4B71CD-9CCF-3F41-8786-CCD44C7B7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4CAF-E118-2C47-9167-7AD0D9018B7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A3FAFE-42E8-124D-B423-129987299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9232DC-8B86-BF47-A8E7-0B595377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35AD2-035A-0848-8F57-4D7C0BB92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48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350AF-CFC0-6944-8960-D7426E8C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5697DB-93FF-5C46-A1AA-022D3961F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4CAF-E118-2C47-9167-7AD0D9018B7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F8502F-168A-AC43-A946-A27B1D87D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DCDBD-F235-7843-A171-098DAFADD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35AD2-035A-0848-8F57-4D7C0BB92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66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71D1A-BD87-1A48-ABB7-B231F7734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4CAF-E118-2C47-9167-7AD0D9018B7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53DE6C-18C9-A341-89D9-45737E5D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6AB61-721D-0B45-89A5-C3779A40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35AD2-035A-0848-8F57-4D7C0BB92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73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E9223-CD2F-C240-B006-7BA9C3EC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D0DAA-C041-774F-9F86-0A175DF42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58236-AFF4-0C4D-A633-DC6FD6B45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B8EA8-ECA1-6644-ADFD-CFFFA89F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4CAF-E118-2C47-9167-7AD0D9018B7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7EBBC-CE9B-2743-8FEB-1F1C8ADB0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ADE88-3908-DF42-BE57-5508697E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35AD2-035A-0848-8F57-4D7C0BB92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5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B294EF-DEBB-D14C-A943-2B24572CE137}"/>
              </a:ext>
            </a:extLst>
          </p:cNvPr>
          <p:cNvSpPr/>
          <p:nvPr userDrawn="1"/>
        </p:nvSpPr>
        <p:spPr>
          <a:xfrm>
            <a:off x="-15433" y="6176963"/>
            <a:ext cx="9745587" cy="681037"/>
          </a:xfrm>
          <a:prstGeom prst="rect">
            <a:avLst/>
          </a:prstGeom>
          <a:solidFill>
            <a:srgbClr val="9F9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0399E3-9021-FC47-9DDE-01E17F24F9C4}"/>
              </a:ext>
            </a:extLst>
          </p:cNvPr>
          <p:cNvSpPr/>
          <p:nvPr userDrawn="1"/>
        </p:nvSpPr>
        <p:spPr>
          <a:xfrm>
            <a:off x="9806354" y="6176962"/>
            <a:ext cx="2401079" cy="681037"/>
          </a:xfrm>
          <a:prstGeom prst="rect">
            <a:avLst/>
          </a:prstGeom>
          <a:solidFill>
            <a:srgbClr val="FF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3CBA93-254B-8040-B363-F96A4DB033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3567" y="6291116"/>
            <a:ext cx="1396990" cy="4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33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83620-D2C7-BE4D-A88D-896807BAA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2ECF55-841D-A649-8C39-BFF696012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41C98-4E80-1A49-A30A-3C01526E7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4010F-5408-0144-B1FE-CFB72B44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4CAF-E118-2C47-9167-7AD0D9018B7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12AFA-EA19-E74F-A479-D8B9E554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547D0-F0D5-0B47-A7C8-4326697D5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35AD2-035A-0848-8F57-4D7C0BB92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7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37DF1-E182-1E4D-BFBC-247AA520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D86F5-60BA-EF45-8EF9-575EEB941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1A1F2-E38D-4446-BB8E-893C9B6AB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4CAF-E118-2C47-9167-7AD0D9018B7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D2FAC-EE04-1F45-9ACF-B8DC86535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A2718-71AA-264E-8D87-60F031AFF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35AD2-035A-0848-8F57-4D7C0BB92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09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7B1503-DFA8-784C-90A3-51D3ADFAD9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5AF3C-5AF2-814A-AF65-A4F72C342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70E0F-DE12-E34A-AC80-425B872F1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4CAF-E118-2C47-9167-7AD0D9018B7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46091-C0FF-8949-9BEB-28E5A6A83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84444-2413-D74D-B790-779C8D890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35AD2-035A-0848-8F57-4D7C0BB92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42104-A5B5-B745-BA1F-9D0586577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96D73-C507-BF40-B5F5-FB5F78554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47935-4AA8-0E40-AAF5-D7160269A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CBBFE-3FD8-DA4C-9EB0-E1F19BBC5D8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F3E06-F8C5-A04A-BEF0-BB7FB26E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1D148-EA64-0242-9683-7F4FEAFA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B51B8A-AC56-2B4E-845D-5414C5930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45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8F380-A6BA-E04A-A197-54A66BEC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00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1702A-22E9-A94C-8911-BDD8394BB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64BA3-E3D7-E041-907A-51C7C335C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CBBFE-3FD8-DA4C-9EB0-E1F19BBC5D8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1AEE6-62CF-1549-836F-45EB0932C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B8574-64E9-7F4C-9C4E-C5D484AFF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B51B8A-AC56-2B4E-845D-5414C5930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87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3914E-3A00-F749-B927-87BE7091D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1971D-DB49-1444-8A6F-780F060F1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4F27E-0581-C34A-8E96-64B0CA729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CBBFE-3FD8-DA4C-9EB0-E1F19BBC5D8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0CC1A-959C-C14D-A91D-2B9C217D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23A83-F877-384B-B3E6-538D1582C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B51B8A-AC56-2B4E-845D-5414C5930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0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4F30-617F-9540-857F-E1A64080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00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A7FB2-158E-C744-A273-BC5FCE2214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80F97-A496-3E44-9F83-59882E046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A17CE-743C-264E-B265-93220FDB2F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CBBFE-3FD8-DA4C-9EB0-E1F19BBC5D8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9D34-F542-244C-97D0-ABB752A56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F05B4-0166-8D42-BF08-FB5A20B9F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B51B8A-AC56-2B4E-845D-5414C5930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08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4F05E-DC76-8C49-BAF2-3792047C0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A4937-4B8B-0043-8D69-B794E0ABD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FD363-72A9-4340-9738-87EE78C4B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CE6775-BDF4-AB4C-AC73-B7E7CE1F3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BF899-E7DB-9747-AEA3-0E4EBF95A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7EC385-2BDF-D54F-AF28-169112E89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CBBFE-3FD8-DA4C-9EB0-E1F19BBC5D8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5D5354-09D0-424E-B5BD-85047647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A98BB2-5A9C-024A-8BC9-51F07D3C5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B51B8A-AC56-2B4E-845D-5414C5930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39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90230-A66E-EF49-82FA-6CF863002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00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8CC0C9-8FF5-0F4A-BA20-CAC0D494C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CBBFE-3FD8-DA4C-9EB0-E1F19BBC5D8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B28E26-B2A8-6D4D-9A25-A042FAF97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2D612-A3D4-6B49-A34A-6A3B1EDB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B51B8A-AC56-2B4E-845D-5414C5930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9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24827D-883B-7E4C-B711-776E2045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CBBFE-3FD8-DA4C-9EB0-E1F19BBC5D8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1C3A06-AB1E-5B47-87D9-384A4C25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F8C82-1F8E-5040-931C-982D43B4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B51B8A-AC56-2B4E-845D-5414C5930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3F21B1-E658-D841-A8DD-ABAE9358DFC0}"/>
              </a:ext>
            </a:extLst>
          </p:cNvPr>
          <p:cNvSpPr/>
          <p:nvPr userDrawn="1"/>
        </p:nvSpPr>
        <p:spPr>
          <a:xfrm>
            <a:off x="0" y="487634"/>
            <a:ext cx="12192000" cy="94269"/>
          </a:xfrm>
          <a:prstGeom prst="rect">
            <a:avLst/>
          </a:prstGeom>
          <a:solidFill>
            <a:srgbClr val="FF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BA3A1A-DDF0-5141-B6C1-68778B4BDBFE}"/>
              </a:ext>
            </a:extLst>
          </p:cNvPr>
          <p:cNvSpPr/>
          <p:nvPr userDrawn="1"/>
        </p:nvSpPr>
        <p:spPr>
          <a:xfrm>
            <a:off x="165" y="4478867"/>
            <a:ext cx="12192000" cy="94269"/>
          </a:xfrm>
          <a:prstGeom prst="rect">
            <a:avLst/>
          </a:prstGeom>
          <a:solidFill>
            <a:srgbClr val="FF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7AC658-2849-7A47-BBA8-3FD6CFB91122}"/>
              </a:ext>
            </a:extLst>
          </p:cNvPr>
          <p:cNvSpPr/>
          <p:nvPr userDrawn="1"/>
        </p:nvSpPr>
        <p:spPr>
          <a:xfrm>
            <a:off x="0" y="6574870"/>
            <a:ext cx="12192000" cy="287518"/>
          </a:xfrm>
          <a:prstGeom prst="rect">
            <a:avLst/>
          </a:prstGeom>
          <a:solidFill>
            <a:srgbClr val="9F9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C6C11C-3360-B74B-8DFC-F8F9B1D6F3AB}"/>
              </a:ext>
            </a:extLst>
          </p:cNvPr>
          <p:cNvSpPr/>
          <p:nvPr userDrawn="1"/>
        </p:nvSpPr>
        <p:spPr>
          <a:xfrm>
            <a:off x="0" y="6511048"/>
            <a:ext cx="12192000" cy="94269"/>
          </a:xfrm>
          <a:prstGeom prst="rect">
            <a:avLst/>
          </a:prstGeom>
          <a:solidFill>
            <a:srgbClr val="FF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7192F9-E3FB-A74A-9D3F-D325CB41FF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82613"/>
            <a:ext cx="12192000" cy="389625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984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053E4-C32D-DB48-B7EA-F445F6465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7E35D-5C57-3946-894A-60E33D770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A6588-D322-764A-B18A-48F1C72A9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F7A47-84F8-2643-84C3-009DE475F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CBBFE-3FD8-DA4C-9EB0-E1F19BBC5D8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E79B3-1AE3-C44A-A520-8F5000E93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0A90F-B525-F04A-8E39-D35C622F0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B51B8A-AC56-2B4E-845D-5414C5930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66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886F-8C35-714A-B985-7FC0C5370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AD545-2193-2A42-9692-69B75DFB8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21CC1-4006-D440-AD93-3496BC0B0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44043-B943-304C-B6F1-52729D5F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CBBFE-3FD8-DA4C-9EB0-E1F19BBC5D8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59325-0D79-574A-870F-9324D8BE5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08C26-C739-C741-B453-1CB59442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B51B8A-AC56-2B4E-845D-5414C5930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62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AAEB6-1A3A-7C4D-8D40-8A918E424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00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45ED3-3D28-F241-8A18-A512E186C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2F53F-4CDE-454A-A404-0116B49F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CBBFE-3FD8-DA4C-9EB0-E1F19BBC5D8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113FC-FA31-C94C-9A22-6D7ECF4A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50442-B26E-0A4C-9535-9710EDEF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B51B8A-AC56-2B4E-845D-5414C5930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48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0875CD-7ADE-4A42-AF47-78741940F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91EC7-56CA-B340-B2FB-A2D8D81A3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45B43-A8E9-D24A-ADE0-9D6D120898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CBBFE-3FD8-DA4C-9EB0-E1F19BBC5D8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4658C-ACCB-A548-9CAF-0A6E5433D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131BD-5016-1140-89AD-7C3013245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B51B8A-AC56-2B4E-845D-5414C5930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4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D8A908-472B-5348-8CC8-4076F21311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06355" y="0"/>
            <a:ext cx="2385646" cy="608625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C05B5-1C2B-7E4F-8348-8F965FCF383E}"/>
              </a:ext>
            </a:extLst>
          </p:cNvPr>
          <p:cNvSpPr/>
          <p:nvPr userDrawn="1"/>
        </p:nvSpPr>
        <p:spPr>
          <a:xfrm>
            <a:off x="-15433" y="6176963"/>
            <a:ext cx="9745587" cy="681037"/>
          </a:xfrm>
          <a:prstGeom prst="rect">
            <a:avLst/>
          </a:prstGeom>
          <a:solidFill>
            <a:srgbClr val="9F9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CAA5BD-74E4-1149-8C93-BC951EB2084D}"/>
              </a:ext>
            </a:extLst>
          </p:cNvPr>
          <p:cNvSpPr/>
          <p:nvPr userDrawn="1"/>
        </p:nvSpPr>
        <p:spPr>
          <a:xfrm>
            <a:off x="9806354" y="6176962"/>
            <a:ext cx="2401079" cy="681037"/>
          </a:xfrm>
          <a:prstGeom prst="rect">
            <a:avLst/>
          </a:prstGeom>
          <a:solidFill>
            <a:srgbClr val="FF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EA834A-7A0B-B844-AB30-8CE2778A58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3567" y="6291116"/>
            <a:ext cx="1396990" cy="452728"/>
          </a:xfrm>
          <a:prstGeom prst="rect">
            <a:avLst/>
          </a:prstGeom>
        </p:spPr>
      </p:pic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DD41B886-52F0-3B41-AB3A-9974E29842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44508" y="-1"/>
            <a:ext cx="2385646" cy="608625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1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B2F72-1B0A-5741-B704-59E06304B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F2C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D7973-BB8D-EC4B-8FF5-B6FEBFE64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16401"/>
          </a:xfrm>
        </p:spPr>
        <p:txBody>
          <a:bodyPr/>
          <a:lstStyle>
            <a:lvl1pPr>
              <a:defRPr>
                <a:solidFill>
                  <a:srgbClr val="7A6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7A6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7A6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7A6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7A6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41F84-9F0F-114D-8B28-F274B031F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16401"/>
          </a:xfrm>
        </p:spPr>
        <p:txBody>
          <a:bodyPr/>
          <a:lstStyle>
            <a:lvl1pPr>
              <a:defRPr>
                <a:solidFill>
                  <a:srgbClr val="7A6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7A6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7A6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7A6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7A6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AFA62F-5EC9-714B-BF69-82407681E37B}"/>
              </a:ext>
            </a:extLst>
          </p:cNvPr>
          <p:cNvSpPr/>
          <p:nvPr userDrawn="1"/>
        </p:nvSpPr>
        <p:spPr>
          <a:xfrm>
            <a:off x="-15433" y="6176963"/>
            <a:ext cx="9745587" cy="681037"/>
          </a:xfrm>
          <a:prstGeom prst="rect">
            <a:avLst/>
          </a:prstGeom>
          <a:solidFill>
            <a:srgbClr val="9F9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C1CD10-EF34-CE4E-A534-D3235CF36AEC}"/>
              </a:ext>
            </a:extLst>
          </p:cNvPr>
          <p:cNvSpPr/>
          <p:nvPr userDrawn="1"/>
        </p:nvSpPr>
        <p:spPr>
          <a:xfrm>
            <a:off x="9806354" y="6176962"/>
            <a:ext cx="2401079" cy="681037"/>
          </a:xfrm>
          <a:prstGeom prst="rect">
            <a:avLst/>
          </a:prstGeom>
          <a:solidFill>
            <a:srgbClr val="FF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F878F4-6BCE-2247-903E-6114AA7922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3567" y="6291116"/>
            <a:ext cx="1396990" cy="4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34F5-8D7F-7840-B993-B75BBA38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A4C17-383F-7A48-97A6-EA2E08430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22D44-BD29-8E4C-9774-2B5524E611E1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BFECC-C13D-6C42-890B-43778459C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FCE91-238B-D04F-BEB0-71A775010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DB8B-A552-6749-94E5-48C146DCB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2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72011E-2363-8E40-81D3-A6AF4A32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22D44-BD29-8E4C-9774-2B5524E611E1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83B70-3EB8-B64D-9C76-D80CAAC73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5DBD3-68AF-4F45-892A-A531E52FE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DB8B-A552-6749-94E5-48C146DCB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66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20C18-2FAA-8A42-934A-75022BD1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68283-EA5B-A941-89F1-1B2BE8944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EEC26-B680-A94D-A764-DBEC070F8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AB521-3ACA-FA43-B533-FD6ECF47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22D44-BD29-8E4C-9774-2B5524E611E1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FBC09-C45E-D143-A571-C5758BB2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8FE4D-D4F3-4C43-BC6B-3FCED4AD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DB8B-A552-6749-94E5-48C146DCB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27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ED8C2-A788-984A-AC60-2F64F55A2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E6F74-0D82-E24B-A073-6B31627F0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014A7-6FAF-344D-A4BA-1D5C1324A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9F2AC-85CC-3747-98DD-3C48D4BC4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22D44-BD29-8E4C-9774-2B5524E611E1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339D1-B4DB-4347-9F0D-3B3E540E2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E974C-CE03-1E43-8F39-7E68FF0BB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DB8B-A552-6749-94E5-48C146DCB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13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4DA7A7-016B-E64D-BF91-50DEAFCF1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11872-5CD5-744F-B860-F2282917D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902BC-0401-1940-A56D-609CC393C0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22D44-BD29-8E4C-9774-2B5524E611E1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A1E8F-CC18-D640-979F-93CFB5247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34D68-EE25-2042-812A-DCF6CEE8F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CDB8B-A552-6749-94E5-48C146DCB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6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86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E05260-7BC2-FB44-9D09-B74ED12E1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F2596-96CB-F94A-8264-7E33170DB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84614-2DDF-7243-9BDF-3B20E869B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64CAF-E118-2C47-9167-7AD0D9018B7F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5D302-6EB3-C342-9CA0-C278FAEE9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DC359-BC97-694E-99DC-4041AF7C9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35AD2-035A-0848-8F57-4D7C0BB92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6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92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4BB3A33-4A53-3F46-A6FF-A9388BCABA85}"/>
              </a:ext>
            </a:extLst>
          </p:cNvPr>
          <p:cNvSpPr txBox="1"/>
          <p:nvPr/>
        </p:nvSpPr>
        <p:spPr>
          <a:xfrm>
            <a:off x="396369" y="4916404"/>
            <a:ext cx="11149455" cy="69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rgbClr val="4F2C1D"/>
                </a:solidFill>
                <a:latin typeface="Arial Black" panose="020B0A04020102020204" pitchFamily="34" charset="0"/>
                <a:cs typeface="Arial"/>
              </a:rPr>
              <a:t>Presentation Headline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E43788-49CA-0A42-B785-657914F0AB3E}"/>
              </a:ext>
            </a:extLst>
          </p:cNvPr>
          <p:cNvSpPr txBox="1"/>
          <p:nvPr/>
        </p:nvSpPr>
        <p:spPr>
          <a:xfrm>
            <a:off x="414600" y="5546107"/>
            <a:ext cx="42476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7A6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 Copy 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0DBBA-32E2-FD4D-844C-EEBFFC234D1D}"/>
              </a:ext>
            </a:extLst>
          </p:cNvPr>
          <p:cNvSpPr txBox="1"/>
          <p:nvPr/>
        </p:nvSpPr>
        <p:spPr>
          <a:xfrm>
            <a:off x="8522208" y="6340660"/>
            <a:ext cx="3011424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200" dirty="0">
                <a:solidFill>
                  <a:srgbClr val="4F2C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Month, Date, Year</a:t>
            </a:r>
          </a:p>
        </p:txBody>
      </p:sp>
    </p:spTree>
    <p:extLst>
      <p:ext uri="{BB962C8B-B14F-4D97-AF65-F5344CB8AC3E}">
        <p14:creationId xmlns:p14="http://schemas.microsoft.com/office/powerpoint/2010/main" val="126445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DC53F-074B-9C47-B170-E313A0DC4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15315-4879-2745-8264-BC6C1466B8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74700-7813-1148-9FB4-8ACFD1270C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57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68DD9E-356D-344C-9B86-E0562DF87B5D}"/>
              </a:ext>
            </a:extLst>
          </p:cNvPr>
          <p:cNvSpPr txBox="1"/>
          <p:nvPr/>
        </p:nvSpPr>
        <p:spPr>
          <a:xfrm>
            <a:off x="297358" y="5109327"/>
            <a:ext cx="5982861" cy="5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4F2C1D"/>
                </a:solidFill>
                <a:latin typeface="Arial Black" panose="020B0A04020102020204" pitchFamily="34" charset="0"/>
                <a:cs typeface="Arial"/>
              </a:rPr>
              <a:t>New Section Header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12EFB-6376-2B4C-8B68-BD85461C5460}"/>
              </a:ext>
            </a:extLst>
          </p:cNvPr>
          <p:cNvSpPr txBox="1"/>
          <p:nvPr/>
        </p:nvSpPr>
        <p:spPr>
          <a:xfrm>
            <a:off x="315589" y="5648598"/>
            <a:ext cx="42476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7A6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 Copy Here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02988C3-709B-474D-A1ED-9E2520E637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67588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6D5C4-3900-DD44-A754-87EBC5DCF730}"/>
              </a:ext>
            </a:extLst>
          </p:cNvPr>
          <p:cNvSpPr txBox="1">
            <a:spLocks/>
          </p:cNvSpPr>
          <p:nvPr/>
        </p:nvSpPr>
        <p:spPr>
          <a:xfrm>
            <a:off x="667820" y="20076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4F2C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F52A8-317B-3F4A-BCBF-ED2C69AF3957}"/>
              </a:ext>
            </a:extLst>
          </p:cNvPr>
          <p:cNvSpPr txBox="1"/>
          <p:nvPr/>
        </p:nvSpPr>
        <p:spPr>
          <a:xfrm>
            <a:off x="667820" y="810527"/>
            <a:ext cx="8245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A6855"/>
                </a:solidFill>
                <a:latin typeface="Arial"/>
                <a:cs typeface="Arial"/>
              </a:rPr>
              <a:t>Subhead  information here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9C15084-0326-7143-91CF-F534EACCF7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0398280"/>
              </p:ext>
            </p:extLst>
          </p:nvPr>
        </p:nvGraphicFramePr>
        <p:xfrm>
          <a:off x="811634" y="1685506"/>
          <a:ext cx="3347508" cy="2527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2BA8C03-A442-D746-A41D-484F42E571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804068"/>
              </p:ext>
            </p:extLst>
          </p:nvPr>
        </p:nvGraphicFramePr>
        <p:xfrm>
          <a:off x="3363294" y="1263853"/>
          <a:ext cx="2548780" cy="1924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08F8A722-B5B2-3A48-9275-622CE418A1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0334022"/>
              </p:ext>
            </p:extLst>
          </p:nvPr>
        </p:nvGraphicFramePr>
        <p:xfrm>
          <a:off x="4302978" y="1685506"/>
          <a:ext cx="3347508" cy="2527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ECB89127-6863-4D45-82A9-504B66B757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7161035"/>
              </p:ext>
            </p:extLst>
          </p:nvPr>
        </p:nvGraphicFramePr>
        <p:xfrm>
          <a:off x="7691134" y="1685506"/>
          <a:ext cx="3347508" cy="2527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BCF682E-BDB0-1E42-ABF2-ED08BC66850F}"/>
              </a:ext>
            </a:extLst>
          </p:cNvPr>
          <p:cNvSpPr txBox="1">
            <a:spLocks/>
          </p:cNvSpPr>
          <p:nvPr/>
        </p:nvSpPr>
        <p:spPr>
          <a:xfrm>
            <a:off x="667820" y="4830665"/>
            <a:ext cx="10746768" cy="93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Lorem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ipsum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dolor sit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amet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,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consectetur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adipiscing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elit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Mauris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vehicula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dui in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neque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dignissim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, in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aliquet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nisl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varius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Sed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a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erat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ut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magna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vulputate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feugiat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Quisque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varius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libero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placerat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erat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lobortis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congue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. Integer a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arcu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vel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ante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bibendum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scelerisque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. Class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aptent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taciti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sociosqu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ad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litora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torquent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per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conubia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nostra, per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inceptos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himenaeos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. Integer ante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eros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,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lobortis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ultrices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libero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id,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fringilla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congue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dolor.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Sed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nec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lectus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tellus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359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77E58163-1BDC-3241-B791-E73BF7AFF4D5}"/>
              </a:ext>
            </a:extLst>
          </p:cNvPr>
          <p:cNvSpPr txBox="1">
            <a:spLocks/>
          </p:cNvSpPr>
          <p:nvPr/>
        </p:nvSpPr>
        <p:spPr>
          <a:xfrm>
            <a:off x="326176" y="537328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4F2C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008C3-D243-F240-88CE-E4B90B63505A}"/>
              </a:ext>
            </a:extLst>
          </p:cNvPr>
          <p:cNvSpPr txBox="1"/>
          <p:nvPr/>
        </p:nvSpPr>
        <p:spPr>
          <a:xfrm>
            <a:off x="326177" y="1147086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A6855"/>
                </a:solidFill>
                <a:latin typeface="Arial"/>
                <a:cs typeface="Arial"/>
              </a:rPr>
              <a:t>Subhead  information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7193C30-BD1A-8040-A8C2-280D8DE802E0}"/>
              </a:ext>
            </a:extLst>
          </p:cNvPr>
          <p:cNvSpPr txBox="1">
            <a:spLocks/>
          </p:cNvSpPr>
          <p:nvPr/>
        </p:nvSpPr>
        <p:spPr>
          <a:xfrm>
            <a:off x="326176" y="1951633"/>
            <a:ext cx="5471723" cy="2195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Lorem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ipsum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dolor sit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amet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,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consectetur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adipiscing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elit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Mauris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vehicula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dui in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neque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dignissim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, in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aliquet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nisl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varius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Sed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a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erat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ut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magna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vulputate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feugiat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Quisque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varius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libero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placerat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erat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lobortis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congue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. Integer a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arcu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vel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ante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bibendum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scelerisque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. Class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aptent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taciti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sociosqu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ad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litora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torquent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per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conubia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nostra, per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inceptos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himenaeos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. Integer ante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eros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,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lobortis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ultrices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libero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id,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fringilla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congue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dolor.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Sed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nec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lectus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"/>
                <a:cs typeface="Arial"/>
              </a:rPr>
              <a:t>tellus</a:t>
            </a:r>
            <a:r>
              <a:rPr lang="en-US" sz="1600" dirty="0">
                <a:solidFill>
                  <a:srgbClr val="584B3D"/>
                </a:solidFill>
                <a:latin typeface="Arial"/>
                <a:cs typeface="Arial"/>
              </a:rPr>
              <a:t>. 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D7BC936A-9014-A743-8576-4D6CD82AB8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6074A4A2-2EB9-E24B-B3AF-5AA7BF08FA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983163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87AD-8141-E548-BF2B-C70BC5145F8B}"/>
              </a:ext>
            </a:extLst>
          </p:cNvPr>
          <p:cNvSpPr txBox="1">
            <a:spLocks/>
          </p:cNvSpPr>
          <p:nvPr/>
        </p:nvSpPr>
        <p:spPr>
          <a:xfrm>
            <a:off x="677868" y="451978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4F2C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2A16A-2916-7D43-A92B-687EDA17C7C3}"/>
              </a:ext>
            </a:extLst>
          </p:cNvPr>
          <p:cNvSpPr txBox="1"/>
          <p:nvPr/>
        </p:nvSpPr>
        <p:spPr>
          <a:xfrm>
            <a:off x="677868" y="1061736"/>
            <a:ext cx="8245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A6855"/>
                </a:solidFill>
                <a:latin typeface="Arial"/>
                <a:cs typeface="Arial"/>
              </a:rPr>
              <a:t>Subhead  information here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BE2D1378-19DC-864F-B472-C3E4F29C39D2}"/>
              </a:ext>
            </a:extLst>
          </p:cNvPr>
          <p:cNvSpPr txBox="1">
            <a:spLocks/>
          </p:cNvSpPr>
          <p:nvPr/>
        </p:nvSpPr>
        <p:spPr>
          <a:xfrm>
            <a:off x="5842722" y="2103596"/>
            <a:ext cx="4637710" cy="34832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Lorem ipsum dolor sit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amet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,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consectetur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adipiscing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elit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.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Mauris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vehicula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dui in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neque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dignissim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, in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aliquet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nisl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varius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Sed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a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erat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ut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magna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vulputate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feugiat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.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Quisque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varius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libero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placerat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erat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lobortis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congue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. Integer a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arcu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vel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ante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bibendum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scelerisque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Class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aptent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taciti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sociosqu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ad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litora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torquent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per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conubia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nostra, per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inceptos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himenaeos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. Integer ante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eros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,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lobortis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ultrices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libero id,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fringilla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congue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dolor.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Sed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nec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lectus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tell us. </a:t>
            </a:r>
          </a:p>
          <a:p>
            <a:endParaRPr lang="en-US" sz="1600" dirty="0">
              <a:latin typeface="Arial Regular"/>
              <a:cs typeface="Arial Regular"/>
            </a:endParaRP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3E20B746-DD36-C640-AFBE-A9E73B95F472}"/>
              </a:ext>
            </a:extLst>
          </p:cNvPr>
          <p:cNvSpPr txBox="1">
            <a:spLocks/>
          </p:cNvSpPr>
          <p:nvPr/>
        </p:nvSpPr>
        <p:spPr>
          <a:xfrm>
            <a:off x="649398" y="2103596"/>
            <a:ext cx="4637710" cy="34832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Lorem ipsum dolor sit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amet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,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consectetur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adipiscing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elit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.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Mauris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vehicula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dui in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neque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dignissim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, in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aliquet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nisl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varius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Sed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a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erat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ut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magna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vulputate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feugiat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.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Quisque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varius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libero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placerat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erat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lobortis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congue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. Integer a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arcu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vel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ante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bibendum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scelerisque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Class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aptent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taciti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sociosqu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ad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litora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torquent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per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conubia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nostra, per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inceptos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himenaeos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. Integer ante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eros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,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lobortis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ultrices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libero id,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fringilla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congue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dolor.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Sed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nec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</a:t>
            </a:r>
            <a:r>
              <a:rPr lang="en-US" sz="1600" dirty="0" err="1">
                <a:solidFill>
                  <a:srgbClr val="584B3D"/>
                </a:solidFill>
                <a:latin typeface="Arial Regular"/>
                <a:cs typeface="Arial Regular"/>
              </a:rPr>
              <a:t>lectus</a:t>
            </a:r>
            <a:r>
              <a:rPr lang="en-US" sz="1600" dirty="0">
                <a:solidFill>
                  <a:srgbClr val="584B3D"/>
                </a:solidFill>
                <a:latin typeface="Arial Regular"/>
                <a:cs typeface="Arial Regular"/>
              </a:rPr>
              <a:t> tell us. </a:t>
            </a:r>
          </a:p>
          <a:p>
            <a:endParaRPr lang="en-US" sz="1600" dirty="0">
              <a:latin typeface="Arial Regular"/>
              <a:cs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64805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4DF77D8-11A1-264D-8E61-B92AAE156C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234178"/>
              </p:ext>
            </p:extLst>
          </p:nvPr>
        </p:nvGraphicFramePr>
        <p:xfrm>
          <a:off x="1751173" y="1364291"/>
          <a:ext cx="8287130" cy="4394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9B66FBDB-D8CE-724B-A1C8-138CD37BD468}"/>
              </a:ext>
            </a:extLst>
          </p:cNvPr>
          <p:cNvSpPr txBox="1">
            <a:spLocks/>
          </p:cNvSpPr>
          <p:nvPr/>
        </p:nvSpPr>
        <p:spPr>
          <a:xfrm>
            <a:off x="617578" y="492570"/>
            <a:ext cx="8229600" cy="5926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4F2C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073023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rgbClr val="33170A"/>
    </a:dk1>
    <a:lt1>
      <a:sysClr val="window" lastClr="FFFFFF"/>
    </a:lt1>
    <a:dk2>
      <a:srgbClr val="33170A"/>
    </a:dk2>
    <a:lt2>
      <a:srgbClr val="E7E6E6"/>
    </a:lt2>
    <a:accent1>
      <a:srgbClr val="EEA420"/>
    </a:accent1>
    <a:accent2>
      <a:srgbClr val="FED92F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2">
    <a:dk1>
      <a:srgbClr val="33170A"/>
    </a:dk1>
    <a:lt1>
      <a:sysClr val="window" lastClr="FFFFFF"/>
    </a:lt1>
    <a:dk2>
      <a:srgbClr val="33170A"/>
    </a:dk2>
    <a:lt2>
      <a:srgbClr val="E7E6E6"/>
    </a:lt2>
    <a:accent1>
      <a:srgbClr val="EEA420"/>
    </a:accent1>
    <a:accent2>
      <a:srgbClr val="FED92F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2">
    <a:dk1>
      <a:srgbClr val="33170A"/>
    </a:dk1>
    <a:lt1>
      <a:sysClr val="window" lastClr="FFFFFF"/>
    </a:lt1>
    <a:dk2>
      <a:srgbClr val="33170A"/>
    </a:dk2>
    <a:lt2>
      <a:srgbClr val="E7E6E6"/>
    </a:lt2>
    <a:accent1>
      <a:srgbClr val="EEA420"/>
    </a:accent1>
    <a:accent2>
      <a:srgbClr val="FED92F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2">
    <a:dk1>
      <a:srgbClr val="33170A"/>
    </a:dk1>
    <a:lt1>
      <a:sysClr val="window" lastClr="FFFFFF"/>
    </a:lt1>
    <a:dk2>
      <a:srgbClr val="33170A"/>
    </a:dk2>
    <a:lt2>
      <a:srgbClr val="E7E6E6"/>
    </a:lt2>
    <a:accent1>
      <a:srgbClr val="EEA420"/>
    </a:accent1>
    <a:accent2>
      <a:srgbClr val="FED92F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2">
    <a:dk1>
      <a:srgbClr val="33170A"/>
    </a:dk1>
    <a:lt1>
      <a:sysClr val="window" lastClr="FFFFFF"/>
    </a:lt1>
    <a:dk2>
      <a:srgbClr val="33170A"/>
    </a:dk2>
    <a:lt2>
      <a:srgbClr val="E7E6E6"/>
    </a:lt2>
    <a:accent1>
      <a:srgbClr val="EEA420"/>
    </a:accent1>
    <a:accent2>
      <a:srgbClr val="FED92F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354</Words>
  <Application>Microsoft Macintosh PowerPoint</Application>
  <PresentationFormat>Widescreen</PresentationFormat>
  <Paragraphs>22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Arial Black</vt:lpstr>
      <vt:lpstr>Arial Regular</vt:lpstr>
      <vt:lpstr>Calibri</vt:lpstr>
      <vt:lpstr>Calibri Light</vt:lpstr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43</cp:revision>
  <dcterms:created xsi:type="dcterms:W3CDTF">2018-10-25T15:45:58Z</dcterms:created>
  <dcterms:modified xsi:type="dcterms:W3CDTF">2018-11-19T16:24:18Z</dcterms:modified>
</cp:coreProperties>
</file>