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A6855"/>
    <a:srgbClr val="4F2C1D"/>
    <a:srgbClr val="FFB500"/>
    <a:srgbClr val="FFB52D"/>
    <a:srgbClr val="21120F"/>
    <a:srgbClr val="584B3D"/>
    <a:srgbClr val="B9B0A1"/>
    <a:srgbClr val="EFB31D"/>
    <a:srgbClr val="908472"/>
    <a:srgbClr val="F5B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6" autoAdjust="0"/>
    <p:restoredTop sz="94702"/>
  </p:normalViewPr>
  <p:slideViewPr>
    <p:cSldViewPr snapToGrid="0" snapToObjects="1">
      <p:cViewPr varScale="1">
        <p:scale>
          <a:sx n="166" d="100"/>
          <a:sy n="166" d="100"/>
        </p:scale>
        <p:origin x="576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B8-4D4B-B97D-477EA39223A5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B8-4D4B-B97D-477EA39223A5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FB8-4D4B-B97D-477EA39223A5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FB8-4D4B-B97D-477EA39223A5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FB8-4D4B-B97D-477EA39223A5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FB8-4D4B-B97D-477EA39223A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FB8-4D4B-B97D-477EA39223A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FB8-4D4B-B97D-477EA39223A5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FB8-4D4B-B97D-477EA39223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D4-9146-B776-7AFD356BE0F7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CD4-9146-B776-7AFD356BE0F7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CD4-9146-B776-7AFD356BE0F7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CD4-9146-B776-7AFD356BE0F7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CD4-9146-B776-7AFD356BE0F7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CD4-9146-B776-7AFD356BE0F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CD4-9146-B776-7AFD356BE0F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CD4-9146-B776-7AFD356BE0F7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CD4-9146-B776-7AFD356BE0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AA-FC4E-9F73-57E3BB3285B9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AA-FC4E-9F73-57E3BB3285B9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6AA-FC4E-9F73-57E3BB3285B9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6AA-FC4E-9F73-57E3BB3285B9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6AA-FC4E-9F73-57E3BB3285B9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6AA-FC4E-9F73-57E3BB3285B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6AA-FC4E-9F73-57E3BB3285B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6AA-FC4E-9F73-57E3BB3285B9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6AA-FC4E-9F73-57E3BB3285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baseline="0">
                <a:solidFill>
                  <a:srgbClr val="591F00"/>
                </a:solidFill>
              </a:rPr>
              <a:t>Operating Expenses</a:t>
            </a:r>
          </a:p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sz="1200" i="1" baseline="0">
                <a:solidFill>
                  <a:srgbClr val="591F00"/>
                </a:solidFill>
              </a:rPr>
              <a:t>($ in thousands)</a:t>
            </a:r>
            <a:endParaRPr lang="en-US" sz="1200" i="1">
              <a:solidFill>
                <a:srgbClr val="591F00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'[Finance Data.xlsx]Operating Expenses'!$A$3</c:f>
              <c:strCache>
                <c:ptCount val="1"/>
                <c:pt idx="0">
                  <c:v>Salaries and Wages</c:v>
                </c:pt>
              </c:strCache>
            </c:strRef>
          </c:tx>
          <c:spPr>
            <a:solidFill>
              <a:srgbClr val="21120F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Expenses'!$B$3:$E$3</c:f>
              <c:numCache>
                <c:formatCode>#,##0</c:formatCode>
                <c:ptCount val="4"/>
                <c:pt idx="0">
                  <c:v>99101</c:v>
                </c:pt>
                <c:pt idx="1">
                  <c:v>102356</c:v>
                </c:pt>
                <c:pt idx="2">
                  <c:v>103914</c:v>
                </c:pt>
                <c:pt idx="3">
                  <c:v>110000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AF-2B42-9FC5-935BC1CC6C63}"/>
            </c:ext>
          </c:extLst>
        </c:ser>
        <c:ser>
          <c:idx val="1"/>
          <c:order val="1"/>
          <c:tx>
            <c:strRef>
              <c:f>'[Finance Data.xlsx]Operating Expenses'!$A$4</c:f>
              <c:strCache>
                <c:ptCount val="1"/>
                <c:pt idx="0">
                  <c:v>Fringe Benefits</c:v>
                </c:pt>
              </c:strCache>
            </c:strRef>
          </c:tx>
          <c:spPr>
            <a:solidFill>
              <a:srgbClr val="EFB31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Expenses'!$B$4:$E$4</c:f>
              <c:numCache>
                <c:formatCode>#,##0</c:formatCode>
                <c:ptCount val="4"/>
                <c:pt idx="0" formatCode="General">
                  <c:v>29310</c:v>
                </c:pt>
                <c:pt idx="1">
                  <c:v>31803</c:v>
                </c:pt>
                <c:pt idx="2">
                  <c:v>33002</c:v>
                </c:pt>
                <c:pt idx="3">
                  <c:v>35300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AF-2B42-9FC5-935BC1CC6C63}"/>
            </c:ext>
          </c:extLst>
        </c:ser>
        <c:ser>
          <c:idx val="2"/>
          <c:order val="2"/>
          <c:tx>
            <c:strRef>
              <c:f>'[Finance Data.xlsx]Operating Expenses'!$A$5</c:f>
              <c:strCache>
                <c:ptCount val="1"/>
                <c:pt idx="0">
                  <c:v>Operating Expenses</c:v>
                </c:pt>
              </c:strCache>
            </c:strRef>
          </c:tx>
          <c:spPr>
            <a:solidFill>
              <a:srgbClr val="584B3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Expenses'!$B$5:$E$5</c:f>
              <c:numCache>
                <c:formatCode>#,##0</c:formatCode>
                <c:ptCount val="4"/>
                <c:pt idx="0">
                  <c:v>34428</c:v>
                </c:pt>
                <c:pt idx="1">
                  <c:v>33747</c:v>
                </c:pt>
                <c:pt idx="2">
                  <c:v>34865</c:v>
                </c:pt>
                <c:pt idx="3">
                  <c:v>39500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AF-2B42-9FC5-935BC1CC6C63}"/>
            </c:ext>
          </c:extLst>
        </c:ser>
        <c:ser>
          <c:idx val="3"/>
          <c:order val="3"/>
          <c:tx>
            <c:strRef>
              <c:f>'[Finance Data.xlsx]Operating Expenses'!$A$6</c:f>
              <c:strCache>
                <c:ptCount val="1"/>
                <c:pt idx="0">
                  <c:v>Student Remission</c:v>
                </c:pt>
              </c:strCache>
            </c:strRef>
          </c:tx>
          <c:spPr>
            <a:solidFill>
              <a:srgbClr val="908472"/>
            </a:solidFill>
            <a:ln>
              <a:solidFill>
                <a:srgbClr val="CAC2B0"/>
              </a:solidFill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Expenses'!$B$6:$E$6</c:f>
              <c:numCache>
                <c:formatCode>#,##0</c:formatCode>
                <c:ptCount val="4"/>
                <c:pt idx="0">
                  <c:v>5329</c:v>
                </c:pt>
                <c:pt idx="1">
                  <c:v>5366</c:v>
                </c:pt>
                <c:pt idx="2">
                  <c:v>5049</c:v>
                </c:pt>
                <c:pt idx="3">
                  <c:v>5700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AF-2B42-9FC5-935BC1CC6C63}"/>
            </c:ext>
          </c:extLst>
        </c:ser>
        <c:ser>
          <c:idx val="4"/>
          <c:order val="4"/>
          <c:tx>
            <c:strRef>
              <c:f>'[Finance Data.xlsx]Operating Expenses'!$A$7</c:f>
              <c:strCache>
                <c:ptCount val="1"/>
                <c:pt idx="0">
                  <c:v>Debt Service</c:v>
                </c:pt>
              </c:strCache>
            </c:strRef>
          </c:tx>
          <c:spPr>
            <a:solidFill>
              <a:srgbClr val="B9B0A1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Expenses'!$B$7:$E$7</c:f>
              <c:numCache>
                <c:formatCode>#,##0</c:formatCode>
                <c:ptCount val="4"/>
                <c:pt idx="0">
                  <c:v>9554</c:v>
                </c:pt>
                <c:pt idx="1">
                  <c:v>7613</c:v>
                </c:pt>
                <c:pt idx="2">
                  <c:v>8064</c:v>
                </c:pt>
                <c:pt idx="3">
                  <c:v>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AF-2B42-9FC5-935BC1CC6C63}"/>
            </c:ext>
          </c:extLst>
        </c:ser>
        <c:ser>
          <c:idx val="5"/>
          <c:order val="5"/>
          <c:tx>
            <c:strRef>
              <c:f>'[Finance Data.xlsx]Operating Expenses'!$A$8</c:f>
              <c:strCache>
                <c:ptCount val="1"/>
                <c:pt idx="0">
                  <c:v>Capital Improvements</c:v>
                </c:pt>
              </c:strCache>
            </c:strRef>
          </c:tx>
          <c:spPr>
            <a:solidFill>
              <a:srgbClr val="CAC2B0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Expenses'!$B$8:$E$8</c:f>
              <c:numCache>
                <c:formatCode>#,##0</c:formatCode>
                <c:ptCount val="4"/>
                <c:pt idx="0">
                  <c:v>2767</c:v>
                </c:pt>
                <c:pt idx="1">
                  <c:v>4816</c:v>
                </c:pt>
                <c:pt idx="2">
                  <c:v>4086</c:v>
                </c:pt>
                <c:pt idx="3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1AF-2B42-9FC5-935BC1CC6C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89713032"/>
        <c:axId val="-2065167192"/>
      </c:barChart>
      <c:catAx>
        <c:axId val="-2089713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591F00">
                <a:alpha val="50000"/>
              </a:srgb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5167192"/>
        <c:crosses val="autoZero"/>
        <c:auto val="1"/>
        <c:lblAlgn val="ctr"/>
        <c:lblOffset val="100"/>
        <c:noMultiLvlLbl val="0"/>
      </c:catAx>
      <c:valAx>
        <c:axId val="-206516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591F00">
                  <a:alpha val="50000"/>
                </a:srgb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9713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591F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00D67030-1E95-3642-B355-664531A5C261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0" y="0"/>
            <a:ext cx="4768850" cy="51435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image here or double click icon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AA326F-16DF-F940-BBBB-B7F8DE8767BD}"/>
              </a:ext>
            </a:extLst>
          </p:cNvPr>
          <p:cNvSpPr/>
          <p:nvPr userDrawn="1"/>
        </p:nvSpPr>
        <p:spPr>
          <a:xfrm>
            <a:off x="4838400" y="0"/>
            <a:ext cx="4305600" cy="4312800"/>
          </a:xfrm>
          <a:prstGeom prst="rect">
            <a:avLst/>
          </a:prstGeom>
          <a:solidFill>
            <a:srgbClr val="FFB5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EE6A79-8010-6F4C-BF5F-E87FCD179BA6}"/>
              </a:ext>
            </a:extLst>
          </p:cNvPr>
          <p:cNvSpPr/>
          <p:nvPr userDrawn="1"/>
        </p:nvSpPr>
        <p:spPr>
          <a:xfrm>
            <a:off x="4838400" y="4399200"/>
            <a:ext cx="4305600" cy="744300"/>
          </a:xfrm>
          <a:prstGeom prst="rect">
            <a:avLst/>
          </a:prstGeom>
          <a:solidFill>
            <a:srgbClr val="4F2C1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C67ECA7-7D19-D54A-B4BD-1F3350069E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3000" y="4562500"/>
            <a:ext cx="1297800" cy="42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side Pag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_wide_slide2.jpg">
            <a:extLst>
              <a:ext uri="{FF2B5EF4-FFF2-40B4-BE49-F238E27FC236}">
                <a16:creationId xmlns:a16="http://schemas.microsoft.com/office/drawing/2014/main" id="{B2FABA48-9263-8341-A263-18E9583EA3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_wide_slide2.jpg">
            <a:extLst>
              <a:ext uri="{FF2B5EF4-FFF2-40B4-BE49-F238E27FC236}">
                <a16:creationId xmlns:a16="http://schemas.microsoft.com/office/drawing/2014/main" id="{760AFC51-8E5D-514E-9CA1-26039CB3BE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800850" y="167480"/>
            <a:ext cx="2122488" cy="418226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image here or double click icon</a:t>
            </a:r>
          </a:p>
          <a:p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46600" y="167480"/>
            <a:ext cx="2122488" cy="418226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image here or double click icon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_wide_slide2.jpg">
            <a:extLst>
              <a:ext uri="{FF2B5EF4-FFF2-40B4-BE49-F238E27FC236}">
                <a16:creationId xmlns:a16="http://schemas.microsoft.com/office/drawing/2014/main" id="{B7F3FF4B-5639-3B41-87FF-466EF7886F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ew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248150" y="0"/>
            <a:ext cx="489585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 algn="ctr">
              <a:buNone/>
              <a:defRPr sz="18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Drag image here or double click icon</a:t>
            </a:r>
          </a:p>
        </p:txBody>
      </p:sp>
    </p:spTree>
    <p:extLst>
      <p:ext uri="{BB962C8B-B14F-4D97-AF65-F5344CB8AC3E}">
        <p14:creationId xmlns:p14="http://schemas.microsoft.com/office/powerpoint/2010/main" val="159155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9" r:id="rId2"/>
    <p:sldLayoutId id="2147493464" r:id="rId3"/>
    <p:sldLayoutId id="2147493462" r:id="rId4"/>
    <p:sldLayoutId id="2147493477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6295" y="1225218"/>
            <a:ext cx="3627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4F2C1D"/>
                </a:solidFill>
                <a:latin typeface="Arial"/>
                <a:cs typeface="Arial"/>
              </a:rPr>
              <a:t>HEADLINE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65253" y="1862976"/>
            <a:ext cx="3557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F2C1D"/>
                </a:solidFill>
                <a:latin typeface="Arial"/>
                <a:cs typeface="Arial"/>
              </a:rPr>
              <a:t>Subhead goes here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91F55C3-E86B-824D-8CAC-0433D04D3AB8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82484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1720" y="98425"/>
            <a:ext cx="7747879" cy="85725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latin typeface="Arial"/>
                <a:cs typeface="Arial"/>
              </a:rPr>
              <a:t>Text</a:t>
            </a:r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094197805"/>
              </p:ext>
            </p:extLst>
          </p:nvPr>
        </p:nvGraphicFramePr>
        <p:xfrm>
          <a:off x="391886" y="1263853"/>
          <a:ext cx="2547938" cy="192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1721" y="676965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"/>
                <a:cs typeface="Arial"/>
              </a:rPr>
              <a:t>Subhead information here</a:t>
            </a:r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670537"/>
              </p:ext>
            </p:extLst>
          </p:nvPr>
        </p:nvGraphicFramePr>
        <p:xfrm>
          <a:off x="3258201" y="1263853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203108"/>
              </p:ext>
            </p:extLst>
          </p:nvPr>
        </p:nvGraphicFramePr>
        <p:xfrm>
          <a:off x="6012534" y="1263853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 Placeholder 4"/>
          <p:cNvSpPr txBox="1">
            <a:spLocks/>
          </p:cNvSpPr>
          <p:nvPr/>
        </p:nvSpPr>
        <p:spPr>
          <a:xfrm>
            <a:off x="499217" y="3433380"/>
            <a:ext cx="8158956" cy="9371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Lorem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ipsum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dolor sit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amet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consectetur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adipiscing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elit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Mauris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vehicula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dui in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neque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dignissim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, in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aliquet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nisl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varius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Sed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a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erat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ut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magna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vulputate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feugiat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Quisque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varius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libero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placerat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erat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lobortis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congue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Integer a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arcu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vel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ante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bibendum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scelerisque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Class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aptent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taciti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sociosqu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ad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litora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torquent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per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conubia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nostra, per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inceptos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himenaeos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Integer ante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eros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lobortis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ultrices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libero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id,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fringilla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congue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dolor.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Sed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nec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lectus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tellus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535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85750" y="428229"/>
            <a:ext cx="3825208" cy="201529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>
                <a:solidFill>
                  <a:srgbClr val="4F2C1D"/>
                </a:solidFill>
                <a:latin typeface="Arial Bold"/>
                <a:cs typeface="Arial Bold"/>
              </a:rPr>
              <a:t>Headline For New Section Goes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8098" y="2565400"/>
            <a:ext cx="3654718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>
                <a:solidFill>
                  <a:srgbClr val="7A6855"/>
                </a:solidFill>
                <a:latin typeface="Arial"/>
                <a:cs typeface="Arial"/>
              </a:rPr>
              <a:t>subhead to go here for </a:t>
            </a:r>
            <a:br>
              <a:rPr lang="en-US" sz="3200" baseline="30000" dirty="0">
                <a:solidFill>
                  <a:srgbClr val="7A6855"/>
                </a:solidFill>
                <a:latin typeface="Arial"/>
                <a:cs typeface="Arial"/>
              </a:rPr>
            </a:br>
            <a:r>
              <a:rPr lang="en-US" sz="3200" baseline="30000" dirty="0">
                <a:solidFill>
                  <a:srgbClr val="7A6855"/>
                </a:solidFill>
                <a:latin typeface="Arial"/>
                <a:cs typeface="Arial"/>
              </a:rPr>
              <a:t>new section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71395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308101"/>
            <a:ext cx="4038600" cy="339447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Lorem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ipsum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dolor sit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amet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consectetur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adipiscing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elit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Mauris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vehicula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dui in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neque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dignissim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in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aliquet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nisl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ut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magna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vulputate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feugiat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Quisque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placerat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Integer 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arcu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vel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ante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bibendum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scelerisque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Class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aptent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taciti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sociosqu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ad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litora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torquent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per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conubia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nostra, per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inceptos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himenaeos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Integer ante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ultrices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id,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fringilla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dolor.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nec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lectus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200" dirty="0">
              <a:solidFill>
                <a:srgbClr val="4F2C1D"/>
              </a:solidFill>
              <a:latin typeface="Arial Regular"/>
              <a:cs typeface="Arial Regular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1308101"/>
            <a:ext cx="4038600" cy="339447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Lorem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ipsum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dolor sit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amet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consectetur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adipiscing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elit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Mauris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vehicula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dui in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neque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dignissim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in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aliquet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nisl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ut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magna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vulputate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feugiat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Quisque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placerat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Integer 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arcu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vel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ante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bibendum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scelerisque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Class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aptent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taciti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sociosqu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ad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litora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torquent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per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conubia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nostra, per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inceptos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himenaeos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Integer ante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ultrices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id,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fringilla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dolor.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nec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lectus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200" dirty="0">
              <a:solidFill>
                <a:srgbClr val="4F2C1D"/>
              </a:solidFill>
              <a:latin typeface="Arial Regular"/>
              <a:cs typeface="Arial Regular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91679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latin typeface="Arial"/>
                <a:cs typeface="Arial"/>
              </a:rPr>
              <a:t>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1721" y="670615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 Regular"/>
                <a:cs typeface="Arial Regular"/>
              </a:rPr>
              <a:t>Subhead information here</a:t>
            </a:r>
          </a:p>
        </p:txBody>
      </p:sp>
    </p:spTree>
    <p:extLst>
      <p:ext uri="{BB962C8B-B14F-4D97-AF65-F5344CB8AC3E}">
        <p14:creationId xmlns:p14="http://schemas.microsoft.com/office/powerpoint/2010/main" val="242006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311150" y="92075"/>
            <a:ext cx="3155950" cy="85725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latin typeface="Arial Regular"/>
                <a:cs typeface="Arial Regular"/>
              </a:rPr>
              <a:t>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197" y="702365"/>
            <a:ext cx="334294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 Regular"/>
                <a:cs typeface="Arial Regular"/>
              </a:rPr>
              <a:t>Subhead information 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4266" y="1238944"/>
            <a:ext cx="32286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Lorem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ipsum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dolor sit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amet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consectetur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adipiscing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elit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Mauris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vehicula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dui in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neque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dignissim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, in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aliquet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nisl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a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ut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magna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vulputate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feugiat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Quisque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placerat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Integer a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arcu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vel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ante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bibendum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scelerisque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Class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aptent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taciti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sociosqu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ad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litora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torquent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per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conubia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nostra, per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inceptos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himenaeos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Integer ante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eros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ultrices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id,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fringilla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dolor.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nec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lectus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tellus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</a:t>
            </a:r>
          </a:p>
          <a:p>
            <a:endParaRPr lang="en-US" sz="1200" dirty="0">
              <a:solidFill>
                <a:srgbClr val="4F2C1D"/>
              </a:solidFill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13560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420028"/>
              </p:ext>
            </p:extLst>
          </p:nvPr>
        </p:nvGraphicFramePr>
        <p:xfrm>
          <a:off x="1148272" y="1153275"/>
          <a:ext cx="6332444" cy="3357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1720" y="98425"/>
            <a:ext cx="7747879" cy="85725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latin typeface="Arial Regular"/>
                <a:cs typeface="Arial Regular"/>
              </a:rPr>
              <a:t>Text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1721" y="676965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>
                <a:solidFill>
                  <a:srgbClr val="7A6855"/>
                </a:solidFill>
                <a:latin typeface="Arial Regular"/>
                <a:cs typeface="Arial Regular"/>
              </a:rPr>
              <a:t>Subhead information </a:t>
            </a:r>
            <a:r>
              <a:rPr lang="en-US" sz="1900" dirty="0">
                <a:solidFill>
                  <a:srgbClr val="7A6855"/>
                </a:solidFill>
                <a:latin typeface="Arial Regular"/>
                <a:cs typeface="Arial Regular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173930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B09276"/>
      </a:dk2>
      <a:lt2>
        <a:srgbClr val="EEECE1"/>
      </a:lt2>
      <a:accent1>
        <a:srgbClr val="F5B71D"/>
      </a:accent1>
      <a:accent2>
        <a:srgbClr val="351D19"/>
      </a:accent2>
      <a:accent3>
        <a:srgbClr val="F6DCB8"/>
      </a:accent3>
      <a:accent4>
        <a:srgbClr val="FFEED6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363</Words>
  <Application>Microsoft Macintosh PowerPoint</Application>
  <PresentationFormat>On-screen Show (16:9)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Bold</vt:lpstr>
      <vt:lpstr>Arial Reg</vt:lpstr>
      <vt:lpstr>Arial Regular</vt:lpstr>
      <vt:lpstr>Calibri</vt:lpstr>
      <vt:lpstr>Office Theme</vt:lpstr>
      <vt:lpstr>PowerPoint Presentation</vt:lpstr>
      <vt:lpstr>Headline: Text</vt:lpstr>
      <vt:lpstr>PowerPoint Presentation</vt:lpstr>
      <vt:lpstr>Headline: Text</vt:lpstr>
      <vt:lpstr>Headline: Text</vt:lpstr>
      <vt:lpstr>Headline: Text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68</cp:revision>
  <cp:lastPrinted>2017-04-13T15:17:54Z</cp:lastPrinted>
  <dcterms:created xsi:type="dcterms:W3CDTF">2010-04-12T23:12:02Z</dcterms:created>
  <dcterms:modified xsi:type="dcterms:W3CDTF">2018-11-02T16:12:49Z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