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embeddings/oleObject1.bin" ContentType="application/vnd.openxmlformats-officedocument.oleObject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embeddings/oleObject2.bin" ContentType="application/vnd.openxmlformats-officedocument.oleObject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embeddings/oleObject3.bin" ContentType="application/vnd.openxmlformats-officedocument.oleObject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78" r:id="rId5"/>
    <p:sldMasterId id="2147493465" r:id="rId6"/>
  </p:sldMasterIdLst>
  <p:sldIdLst>
    <p:sldId id="256" r:id="rId7"/>
    <p:sldId id="257" r:id="rId8"/>
    <p:sldId id="258" r:id="rId9"/>
    <p:sldId id="259" r:id="rId10"/>
    <p:sldId id="260" r:id="rId11"/>
    <p:sldId id="26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B500"/>
    <a:srgbClr val="F5B71D"/>
    <a:srgbClr val="CAC2B0"/>
    <a:srgbClr val="21120F"/>
    <a:srgbClr val="EFB31D"/>
    <a:srgbClr val="584B3D"/>
    <a:srgbClr val="B9B0A1"/>
    <a:srgbClr val="908472"/>
    <a:srgbClr val="2E19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15" autoAdjust="0"/>
    <p:restoredTop sz="94660"/>
  </p:normalViewPr>
  <p:slideViewPr>
    <p:cSldViewPr snapToGrid="0" snapToObjects="1">
      <p:cViewPr>
        <p:scale>
          <a:sx n="112" d="100"/>
          <a:sy n="112" d="100"/>
        </p:scale>
        <p:origin x="-1688" y="-15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../embeddings/oleObject4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'[Numbers for State of the University 2016 PP charts.xlsx]Sheet3'!$C$46</c:f>
              <c:strCache>
                <c:ptCount val="1"/>
                <c:pt idx="0">
                  <c:v>Transfers</c:v>
                </c:pt>
              </c:strCache>
            </c:strRef>
          </c:tx>
          <c:dPt>
            <c:idx val="0"/>
            <c:bubble3D val="0"/>
            <c:spPr>
              <a:solidFill>
                <a:srgbClr val="EFB31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584B3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90847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B9B0A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B9B0A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21120F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'[Numbers for State of the University 2016 PP charts.xlsx]Sheet3'!$A$47:$A$52</c:f>
              <c:strCache>
                <c:ptCount val="6"/>
                <c:pt idx="0">
                  <c:v>Asian/Pacific Islander</c:v>
                </c:pt>
                <c:pt idx="1">
                  <c:v>Black/African American</c:v>
                </c:pt>
                <c:pt idx="2">
                  <c:v>Hispanic/Latino</c:v>
                </c:pt>
                <c:pt idx="3">
                  <c:v>Native American</c:v>
                </c:pt>
                <c:pt idx="4">
                  <c:v>Multiethnic</c:v>
                </c:pt>
                <c:pt idx="5">
                  <c:v>White/Caucasian</c:v>
                </c:pt>
              </c:strCache>
            </c:strRef>
          </c:cat>
          <c:val>
            <c:numRef>
              <c:f>'[Numbers for State of the University 2016 PP charts.xlsx]Sheet3'!$C$47:$C$52</c:f>
              <c:numCache>
                <c:formatCode>0.0%</c:formatCode>
                <c:ptCount val="6"/>
                <c:pt idx="0">
                  <c:v>0.069</c:v>
                </c:pt>
                <c:pt idx="1">
                  <c:v>0.131</c:v>
                </c:pt>
                <c:pt idx="2">
                  <c:v>0.187</c:v>
                </c:pt>
                <c:pt idx="3">
                  <c:v>0.006</c:v>
                </c:pt>
                <c:pt idx="4">
                  <c:v>0.028</c:v>
                </c:pt>
                <c:pt idx="5">
                  <c:v>0.58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'[Numbers for State of the University 2016 PP charts.xlsx]Sheet3'!$C$46</c:f>
              <c:strCache>
                <c:ptCount val="1"/>
                <c:pt idx="0">
                  <c:v>Transfers</c:v>
                </c:pt>
              </c:strCache>
            </c:strRef>
          </c:tx>
          <c:dPt>
            <c:idx val="0"/>
            <c:bubble3D val="0"/>
            <c:spPr>
              <a:solidFill>
                <a:srgbClr val="EFB31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584B3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90847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B9B0A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B9B0A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21120F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'[Numbers for State of the University 2016 PP charts.xlsx]Sheet3'!$A$47:$A$52</c:f>
              <c:strCache>
                <c:ptCount val="6"/>
                <c:pt idx="0">
                  <c:v>Asian/Pacific Islander</c:v>
                </c:pt>
                <c:pt idx="1">
                  <c:v>Black/African American</c:v>
                </c:pt>
                <c:pt idx="2">
                  <c:v>Hispanic/Latino</c:v>
                </c:pt>
                <c:pt idx="3">
                  <c:v>Native American</c:v>
                </c:pt>
                <c:pt idx="4">
                  <c:v>Multiethnic</c:v>
                </c:pt>
                <c:pt idx="5">
                  <c:v>White/Caucasian</c:v>
                </c:pt>
              </c:strCache>
            </c:strRef>
          </c:cat>
          <c:val>
            <c:numRef>
              <c:f>'[Numbers for State of the University 2016 PP charts.xlsx]Sheet3'!$C$47:$C$52</c:f>
              <c:numCache>
                <c:formatCode>0.0%</c:formatCode>
                <c:ptCount val="6"/>
                <c:pt idx="0">
                  <c:v>0.069</c:v>
                </c:pt>
                <c:pt idx="1">
                  <c:v>0.131</c:v>
                </c:pt>
                <c:pt idx="2">
                  <c:v>0.187</c:v>
                </c:pt>
                <c:pt idx="3">
                  <c:v>0.006</c:v>
                </c:pt>
                <c:pt idx="4">
                  <c:v>0.028</c:v>
                </c:pt>
                <c:pt idx="5">
                  <c:v>0.58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'[Numbers for State of the University 2016 PP charts.xlsx]Sheet3'!$C$46</c:f>
              <c:strCache>
                <c:ptCount val="1"/>
                <c:pt idx="0">
                  <c:v>Transfers</c:v>
                </c:pt>
              </c:strCache>
            </c:strRef>
          </c:tx>
          <c:dPt>
            <c:idx val="0"/>
            <c:bubble3D val="0"/>
            <c:spPr>
              <a:solidFill>
                <a:srgbClr val="EFB31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584B3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90847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B9B0A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B9B0A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21120F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'[Numbers for State of the University 2016 PP charts.xlsx]Sheet3'!$A$47:$A$52</c:f>
              <c:strCache>
                <c:ptCount val="6"/>
                <c:pt idx="0">
                  <c:v>Asian/Pacific Islander</c:v>
                </c:pt>
                <c:pt idx="1">
                  <c:v>Black/African American</c:v>
                </c:pt>
                <c:pt idx="2">
                  <c:v>Hispanic/Latino</c:v>
                </c:pt>
                <c:pt idx="3">
                  <c:v>Native American</c:v>
                </c:pt>
                <c:pt idx="4">
                  <c:v>Multiethnic</c:v>
                </c:pt>
                <c:pt idx="5">
                  <c:v>White/Caucasian</c:v>
                </c:pt>
              </c:strCache>
            </c:strRef>
          </c:cat>
          <c:val>
            <c:numRef>
              <c:f>'[Numbers for State of the University 2016 PP charts.xlsx]Sheet3'!$C$47:$C$52</c:f>
              <c:numCache>
                <c:formatCode>0.0%</c:formatCode>
                <c:ptCount val="6"/>
                <c:pt idx="0">
                  <c:v>0.069</c:v>
                </c:pt>
                <c:pt idx="1">
                  <c:v>0.131</c:v>
                </c:pt>
                <c:pt idx="2">
                  <c:v>0.187</c:v>
                </c:pt>
                <c:pt idx="3">
                  <c:v>0.006</c:v>
                </c:pt>
                <c:pt idx="4">
                  <c:v>0.028</c:v>
                </c:pt>
                <c:pt idx="5">
                  <c:v>0.58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591F00"/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>
                <a:solidFill>
                  <a:srgbClr val="591F00"/>
                </a:solidFill>
                <a:latin typeface="Arial"/>
              </a:rPr>
              <a:t>Operating Expenses</a:t>
            </a:r>
          </a:p>
          <a:p>
            <a:pPr>
              <a:defRPr sz="1400" b="0" i="0" u="none" strike="noStrike" kern="1200" spc="0" baseline="0">
                <a:solidFill>
                  <a:srgbClr val="591F00"/>
                </a:solidFill>
                <a:latin typeface="+mn-lt"/>
                <a:ea typeface="+mn-ea"/>
                <a:cs typeface="+mn-cs"/>
              </a:defRPr>
            </a:pPr>
            <a:r>
              <a:rPr lang="en-US" sz="1200" i="1" baseline="0" dirty="0">
                <a:solidFill>
                  <a:srgbClr val="591F00"/>
                </a:solidFill>
                <a:latin typeface="Arial"/>
              </a:rPr>
              <a:t>($ in thousands)</a:t>
            </a:r>
            <a:endParaRPr lang="en-US" sz="1200" i="1" dirty="0">
              <a:solidFill>
                <a:srgbClr val="591F00"/>
              </a:solidFill>
              <a:latin typeface="Arial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'[Finance Data.xlsx]Operating Expenses'!$A$3</c:f>
              <c:strCache>
                <c:ptCount val="1"/>
                <c:pt idx="0">
                  <c:v>Salaries and Wages</c:v>
                </c:pt>
              </c:strCache>
            </c:strRef>
          </c:tx>
          <c:spPr>
            <a:solidFill>
              <a:srgbClr val="21120F"/>
            </a:solidFill>
            <a:ln>
              <a:noFill/>
            </a:ln>
            <a:effectLst/>
          </c:spPr>
          <c:invertIfNegative val="0"/>
          <c:cat>
            <c:strRef>
              <c:f>'[Finance Data.xlsx]Operating Expenses'!$B$2:$E$2</c:f>
              <c:strCache>
                <c:ptCount val="4"/>
                <c:pt idx="0">
                  <c:v>8/31/2014</c:v>
                </c:pt>
                <c:pt idx="1">
                  <c:v>8/31/2015</c:v>
                </c:pt>
                <c:pt idx="2">
                  <c:v>8/31/16 (preliminary)</c:v>
                </c:pt>
                <c:pt idx="3">
                  <c:v>8/31/17 (forecast)</c:v>
                </c:pt>
              </c:strCache>
            </c:strRef>
          </c:cat>
          <c:val>
            <c:numRef>
              <c:f>'[Finance Data.xlsx]Operating Expenses'!$B$3:$E$3</c:f>
              <c:numCache>
                <c:formatCode>#,##0</c:formatCode>
                <c:ptCount val="4"/>
                <c:pt idx="0">
                  <c:v>99101.0</c:v>
                </c:pt>
                <c:pt idx="1">
                  <c:v>102356.0</c:v>
                </c:pt>
                <c:pt idx="2">
                  <c:v>103914.0</c:v>
                </c:pt>
                <c:pt idx="3">
                  <c:v>110000.0</c:v>
                </c:pt>
              </c:numCache>
            </c:numRef>
          </c:val>
        </c:ser>
        <c:ser>
          <c:idx val="1"/>
          <c:order val="1"/>
          <c:tx>
            <c:strRef>
              <c:f>'[Finance Data.xlsx]Operating Expenses'!$A$4</c:f>
              <c:strCache>
                <c:ptCount val="1"/>
                <c:pt idx="0">
                  <c:v>Fringe Benefits</c:v>
                </c:pt>
              </c:strCache>
            </c:strRef>
          </c:tx>
          <c:spPr>
            <a:solidFill>
              <a:srgbClr val="EFB31D"/>
            </a:solidFill>
            <a:ln>
              <a:noFill/>
            </a:ln>
            <a:effectLst/>
          </c:spPr>
          <c:invertIfNegative val="0"/>
          <c:cat>
            <c:strRef>
              <c:f>'[Finance Data.xlsx]Operating Expenses'!$B$2:$E$2</c:f>
              <c:strCache>
                <c:ptCount val="4"/>
                <c:pt idx="0">
                  <c:v>8/31/2014</c:v>
                </c:pt>
                <c:pt idx="1">
                  <c:v>8/31/2015</c:v>
                </c:pt>
                <c:pt idx="2">
                  <c:v>8/31/16 (preliminary)</c:v>
                </c:pt>
                <c:pt idx="3">
                  <c:v>8/31/17 (forecast)</c:v>
                </c:pt>
              </c:strCache>
            </c:strRef>
          </c:cat>
          <c:val>
            <c:numRef>
              <c:f>'[Finance Data.xlsx]Operating Expenses'!$B$4:$E$4</c:f>
              <c:numCache>
                <c:formatCode>#,##0</c:formatCode>
                <c:ptCount val="4"/>
                <c:pt idx="0" formatCode="General">
                  <c:v>29310.0</c:v>
                </c:pt>
                <c:pt idx="1">
                  <c:v>31803.0</c:v>
                </c:pt>
                <c:pt idx="2">
                  <c:v>33002.0</c:v>
                </c:pt>
                <c:pt idx="3">
                  <c:v>35300.0</c:v>
                </c:pt>
              </c:numCache>
            </c:numRef>
          </c:val>
        </c:ser>
        <c:ser>
          <c:idx val="2"/>
          <c:order val="2"/>
          <c:tx>
            <c:strRef>
              <c:f>'[Finance Data.xlsx]Operating Expenses'!$A$5</c:f>
              <c:strCache>
                <c:ptCount val="1"/>
                <c:pt idx="0">
                  <c:v>Operating Expenses</c:v>
                </c:pt>
              </c:strCache>
            </c:strRef>
          </c:tx>
          <c:spPr>
            <a:solidFill>
              <a:srgbClr val="584B3D"/>
            </a:solidFill>
            <a:ln>
              <a:noFill/>
            </a:ln>
            <a:effectLst/>
          </c:spPr>
          <c:invertIfNegative val="0"/>
          <c:cat>
            <c:strRef>
              <c:f>'[Finance Data.xlsx]Operating Expenses'!$B$2:$E$2</c:f>
              <c:strCache>
                <c:ptCount val="4"/>
                <c:pt idx="0">
                  <c:v>8/31/2014</c:v>
                </c:pt>
                <c:pt idx="1">
                  <c:v>8/31/2015</c:v>
                </c:pt>
                <c:pt idx="2">
                  <c:v>8/31/16 (preliminary)</c:v>
                </c:pt>
                <c:pt idx="3">
                  <c:v>8/31/17 (forecast)</c:v>
                </c:pt>
              </c:strCache>
            </c:strRef>
          </c:cat>
          <c:val>
            <c:numRef>
              <c:f>'[Finance Data.xlsx]Operating Expenses'!$B$5:$E$5</c:f>
              <c:numCache>
                <c:formatCode>#,##0</c:formatCode>
                <c:ptCount val="4"/>
                <c:pt idx="0">
                  <c:v>34428.0</c:v>
                </c:pt>
                <c:pt idx="1">
                  <c:v>33747.0</c:v>
                </c:pt>
                <c:pt idx="2">
                  <c:v>34865.0</c:v>
                </c:pt>
                <c:pt idx="3">
                  <c:v>39500.0</c:v>
                </c:pt>
              </c:numCache>
            </c:numRef>
          </c:val>
        </c:ser>
        <c:ser>
          <c:idx val="3"/>
          <c:order val="3"/>
          <c:tx>
            <c:strRef>
              <c:f>'[Finance Data.xlsx]Operating Expenses'!$A$6</c:f>
              <c:strCache>
                <c:ptCount val="1"/>
                <c:pt idx="0">
                  <c:v>Student Remission</c:v>
                </c:pt>
              </c:strCache>
            </c:strRef>
          </c:tx>
          <c:spPr>
            <a:solidFill>
              <a:srgbClr val="908472"/>
            </a:solidFill>
            <a:ln>
              <a:solidFill>
                <a:srgbClr val="CAC2B0"/>
              </a:solidFill>
            </a:ln>
            <a:effectLst/>
          </c:spPr>
          <c:invertIfNegative val="0"/>
          <c:cat>
            <c:strRef>
              <c:f>'[Finance Data.xlsx]Operating Expenses'!$B$2:$E$2</c:f>
              <c:strCache>
                <c:ptCount val="4"/>
                <c:pt idx="0">
                  <c:v>8/31/2014</c:v>
                </c:pt>
                <c:pt idx="1">
                  <c:v>8/31/2015</c:v>
                </c:pt>
                <c:pt idx="2">
                  <c:v>8/31/16 (preliminary)</c:v>
                </c:pt>
                <c:pt idx="3">
                  <c:v>8/31/17 (forecast)</c:v>
                </c:pt>
              </c:strCache>
            </c:strRef>
          </c:cat>
          <c:val>
            <c:numRef>
              <c:f>'[Finance Data.xlsx]Operating Expenses'!$B$6:$E$6</c:f>
              <c:numCache>
                <c:formatCode>#,##0</c:formatCode>
                <c:ptCount val="4"/>
                <c:pt idx="0">
                  <c:v>5329.0</c:v>
                </c:pt>
                <c:pt idx="1">
                  <c:v>5366.0</c:v>
                </c:pt>
                <c:pt idx="2">
                  <c:v>5049.0</c:v>
                </c:pt>
                <c:pt idx="3">
                  <c:v>5700.0</c:v>
                </c:pt>
              </c:numCache>
            </c:numRef>
          </c:val>
        </c:ser>
        <c:ser>
          <c:idx val="4"/>
          <c:order val="4"/>
          <c:tx>
            <c:strRef>
              <c:f>'[Finance Data.xlsx]Operating Expenses'!$A$7</c:f>
              <c:strCache>
                <c:ptCount val="1"/>
                <c:pt idx="0">
                  <c:v>Debt Service</c:v>
                </c:pt>
              </c:strCache>
            </c:strRef>
          </c:tx>
          <c:spPr>
            <a:solidFill>
              <a:srgbClr val="B9B0A1"/>
            </a:solidFill>
            <a:ln>
              <a:noFill/>
            </a:ln>
            <a:effectLst/>
          </c:spPr>
          <c:invertIfNegative val="0"/>
          <c:cat>
            <c:strRef>
              <c:f>'[Finance Data.xlsx]Operating Expenses'!$B$2:$E$2</c:f>
              <c:strCache>
                <c:ptCount val="4"/>
                <c:pt idx="0">
                  <c:v>8/31/2014</c:v>
                </c:pt>
                <c:pt idx="1">
                  <c:v>8/31/2015</c:v>
                </c:pt>
                <c:pt idx="2">
                  <c:v>8/31/16 (preliminary)</c:v>
                </c:pt>
                <c:pt idx="3">
                  <c:v>8/31/17 (forecast)</c:v>
                </c:pt>
              </c:strCache>
            </c:strRef>
          </c:cat>
          <c:val>
            <c:numRef>
              <c:f>'[Finance Data.xlsx]Operating Expenses'!$B$7:$E$7</c:f>
              <c:numCache>
                <c:formatCode>#,##0</c:formatCode>
                <c:ptCount val="4"/>
                <c:pt idx="0">
                  <c:v>9554.0</c:v>
                </c:pt>
                <c:pt idx="1">
                  <c:v>7613.0</c:v>
                </c:pt>
                <c:pt idx="2">
                  <c:v>8064.0</c:v>
                </c:pt>
                <c:pt idx="3">
                  <c:v>8500.0</c:v>
                </c:pt>
              </c:numCache>
            </c:numRef>
          </c:val>
        </c:ser>
        <c:ser>
          <c:idx val="5"/>
          <c:order val="5"/>
          <c:tx>
            <c:strRef>
              <c:f>'[Finance Data.xlsx]Operating Expenses'!$A$8</c:f>
              <c:strCache>
                <c:ptCount val="1"/>
                <c:pt idx="0">
                  <c:v>Capital Improvements</c:v>
                </c:pt>
              </c:strCache>
            </c:strRef>
          </c:tx>
          <c:spPr>
            <a:solidFill>
              <a:srgbClr val="CAC2B0"/>
            </a:solidFill>
            <a:ln>
              <a:noFill/>
            </a:ln>
            <a:effectLst/>
          </c:spPr>
          <c:invertIfNegative val="0"/>
          <c:cat>
            <c:strRef>
              <c:f>'[Finance Data.xlsx]Operating Expenses'!$B$2:$E$2</c:f>
              <c:strCache>
                <c:ptCount val="4"/>
                <c:pt idx="0">
                  <c:v>8/31/2014</c:v>
                </c:pt>
                <c:pt idx="1">
                  <c:v>8/31/2015</c:v>
                </c:pt>
                <c:pt idx="2">
                  <c:v>8/31/16 (preliminary)</c:v>
                </c:pt>
                <c:pt idx="3">
                  <c:v>8/31/17 (forecast)</c:v>
                </c:pt>
              </c:strCache>
            </c:strRef>
          </c:cat>
          <c:val>
            <c:numRef>
              <c:f>'[Finance Data.xlsx]Operating Expenses'!$B$8:$E$8</c:f>
              <c:numCache>
                <c:formatCode>#,##0</c:formatCode>
                <c:ptCount val="4"/>
                <c:pt idx="0">
                  <c:v>2767.0</c:v>
                </c:pt>
                <c:pt idx="1">
                  <c:v>4816.0</c:v>
                </c:pt>
                <c:pt idx="2">
                  <c:v>4086.0</c:v>
                </c:pt>
                <c:pt idx="3">
                  <c:v>5000.0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37411752"/>
        <c:axId val="2137690296"/>
      </c:barChart>
      <c:catAx>
        <c:axId val="2137411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591F00">
                <a:alpha val="50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591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7690296"/>
        <c:crosses val="autoZero"/>
        <c:auto val="1"/>
        <c:lblAlgn val="ctr"/>
        <c:lblOffset val="100"/>
        <c:noMultiLvlLbl val="0"/>
      </c:catAx>
      <c:valAx>
        <c:axId val="2137690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591F00">
                  <a:alpha val="50000"/>
                </a:srgb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591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7411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591F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351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485"/>
            <a:ext cx="7772400" cy="14689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32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53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8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365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800850" y="223307"/>
            <a:ext cx="2122488" cy="557635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image here or double click icon</a:t>
            </a:r>
          </a:p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46600" y="223307"/>
            <a:ext cx="2122488" cy="557635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image here or double click icon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474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06600"/>
            <a:ext cx="9144000" cy="4038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Arial"/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Drag image here or double click 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738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7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3.xml"/><Relationship Id="rId3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68C2560D-EC28-3B41-86E8-18F1CE0113B4}" type="datetimeFigureOut">
              <a:rPr lang="en-US" smtClean="0"/>
              <a:pPr/>
              <a:t>6/16/17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PPT_std6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340" cy="68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9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3514F0C-FED7-9743-8AF7-D0217B3F83A8}" type="datetimeFigureOut">
              <a:rPr lang="en-US" smtClean="0"/>
              <a:pPr/>
              <a:t>6/16/17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2B93F48-8068-2642-9932-1A0568B9FC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PPT_std7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40"/>
            <a:ext cx="9155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9" r:id="rId1"/>
    <p:sldLayoutId id="2147493480" r:id="rId2"/>
    <p:sldLayoutId id="2147493482" r:id="rId3"/>
    <p:sldLayoutId id="2147493485" r:id="rId4"/>
    <p:sldLayoutId id="2147493487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_std5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40"/>
            <a:ext cx="9155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6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_std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34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5450" y="1507067"/>
            <a:ext cx="49149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smtClean="0">
                <a:solidFill>
                  <a:schemeClr val="bg1"/>
                </a:solidFill>
                <a:latin typeface="Arial"/>
                <a:cs typeface="Arial"/>
              </a:rPr>
              <a:t>HEADLINE HERE</a:t>
            </a:r>
            <a:endParaRPr lang="en-US" sz="45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7653" y="2455267"/>
            <a:ext cx="414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21120F"/>
                </a:solidFill>
                <a:latin typeface="Arial"/>
                <a:cs typeface="Arial"/>
              </a:rPr>
              <a:t>SUBHEAD COPY HERE</a:t>
            </a:r>
            <a:endParaRPr lang="en-US" sz="2800" b="1" dirty="0">
              <a:solidFill>
                <a:srgbClr val="21120F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8150" y="3968882"/>
            <a:ext cx="1695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21120F"/>
                </a:solidFill>
                <a:latin typeface="Arial"/>
                <a:cs typeface="Arial"/>
              </a:rPr>
              <a:t>Month XX, XXXX</a:t>
            </a:r>
            <a:endParaRPr lang="en-US" sz="1400" dirty="0">
              <a:solidFill>
                <a:srgbClr val="21120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4845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32861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B500"/>
                </a:solidFill>
                <a:latin typeface="Arial Bold"/>
                <a:cs typeface="Arial Bold"/>
              </a:rPr>
              <a:t>Headline: </a:t>
            </a:r>
            <a:r>
              <a:rPr lang="en-US" sz="2800" dirty="0">
                <a:solidFill>
                  <a:srgbClr val="FFB500"/>
                </a:solidFill>
                <a:cs typeface="Arial"/>
              </a:rPr>
              <a:t>Text</a:t>
            </a:r>
            <a:endParaRPr lang="en-US" sz="2800" dirty="0">
              <a:solidFill>
                <a:srgbClr val="F5B71D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722" y="1066514"/>
            <a:ext cx="322317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584B3D"/>
                </a:solidFill>
                <a:latin typeface="Arial"/>
                <a:cs typeface="Arial"/>
              </a:rPr>
              <a:t>Subhead </a:t>
            </a:r>
            <a:r>
              <a:rPr lang="en-US" sz="1900" dirty="0" smtClean="0">
                <a:solidFill>
                  <a:srgbClr val="584B3D"/>
                </a:solidFill>
                <a:latin typeface="Arial"/>
                <a:cs typeface="Arial"/>
              </a:rPr>
              <a:t>information </a:t>
            </a:r>
            <a:r>
              <a:rPr lang="en-US" sz="1900" dirty="0">
                <a:solidFill>
                  <a:srgbClr val="584B3D"/>
                </a:solidFill>
                <a:latin typeface="Arial"/>
                <a:cs typeface="Arial"/>
              </a:rPr>
              <a:t>here</a:t>
            </a:r>
          </a:p>
        </p:txBody>
      </p:sp>
      <p:graphicFrame>
        <p:nvGraphicFramePr>
          <p:cNvPr id="13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82300983"/>
              </p:ext>
            </p:extLst>
          </p:nvPr>
        </p:nvGraphicFramePr>
        <p:xfrm>
          <a:off x="561552" y="1685138"/>
          <a:ext cx="2548780" cy="2565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4458039"/>
              </p:ext>
            </p:extLst>
          </p:nvPr>
        </p:nvGraphicFramePr>
        <p:xfrm>
          <a:off x="3363294" y="1685138"/>
          <a:ext cx="2548780" cy="2565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0728569"/>
              </p:ext>
            </p:extLst>
          </p:nvPr>
        </p:nvGraphicFramePr>
        <p:xfrm>
          <a:off x="6104742" y="1685138"/>
          <a:ext cx="2548780" cy="2565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 Placeholder 4"/>
          <p:cNvSpPr txBox="1">
            <a:spLocks/>
          </p:cNvSpPr>
          <p:nvPr/>
        </p:nvSpPr>
        <p:spPr>
          <a:xfrm>
            <a:off x="499217" y="4577840"/>
            <a:ext cx="8158956" cy="1249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Lorem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ipsum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dolor sit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amet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,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consectetur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adipiscing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elit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.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Mauris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vehicula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dui in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neque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dignissim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, in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aliquet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nisl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varius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.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Sed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a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erat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ut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magna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vulputate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feugiat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.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Quisque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varius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libero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placerat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erat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lobortis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congue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. Integer a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arcu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vel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ante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bibendum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scelerisque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. Class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aptent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taciti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sociosqu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ad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litora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torquent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per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conubia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nostra, per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inceptos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himenaeos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. Integer ante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eros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,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lobortis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ultrices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libero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id,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fringilla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congue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dolor.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Sed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nec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lectus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84B3D"/>
                </a:solidFill>
                <a:latin typeface="Arial"/>
                <a:cs typeface="Arial"/>
              </a:rPr>
              <a:t>tellus</a:t>
            </a:r>
            <a:r>
              <a:rPr lang="en-US" sz="1100" dirty="0" smtClean="0">
                <a:solidFill>
                  <a:srgbClr val="584B3D"/>
                </a:solidFill>
                <a:latin typeface="Arial"/>
                <a:cs typeface="Arial"/>
              </a:rPr>
              <a:t>. 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5352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94824" y="567008"/>
            <a:ext cx="8633716" cy="5361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dirty="0" smtClean="0">
                <a:solidFill>
                  <a:srgbClr val="FFB500"/>
                </a:solidFill>
                <a:latin typeface="Arial"/>
                <a:cs typeface="Arial"/>
              </a:rPr>
              <a:t>HEADLINE FOR NEW SECTION GOES HERE</a:t>
            </a:r>
            <a:endParaRPr lang="en-US" sz="3100" dirty="0">
              <a:solidFill>
                <a:srgbClr val="FFB500"/>
              </a:solidFill>
              <a:latin typeface="Arial"/>
              <a:cs typeface="Arial"/>
            </a:endParaRPr>
          </a:p>
        </p:txBody>
      </p:sp>
      <p:pic>
        <p:nvPicPr>
          <p:cNvPr id="2" name="Picture Placeholder 1" descr="Ext1_010_HiRes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2" b="18222"/>
          <a:stretch/>
        </p:blipFill>
        <p:spPr>
          <a:xfrm>
            <a:off x="0" y="2176463"/>
            <a:ext cx="9155340" cy="386715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17500" y="1191505"/>
            <a:ext cx="8231849" cy="65669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b="1" dirty="0" smtClean="0">
                <a:solidFill>
                  <a:srgbClr val="FFB500"/>
                </a:solidFill>
                <a:latin typeface="Arial Bold"/>
                <a:cs typeface="Arial Bold"/>
              </a:rPr>
              <a:t>HEADLINE FOR NEW SECTION GOES HERE</a:t>
            </a:r>
            <a:endParaRPr lang="en-US" sz="1700" b="1" dirty="0">
              <a:solidFill>
                <a:srgbClr val="FFB500"/>
              </a:solidFill>
              <a:latin typeface="Arial Bold"/>
              <a:cs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2713954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B500"/>
                </a:solidFill>
                <a:latin typeface="Arial Bold"/>
                <a:cs typeface="Arial Bold"/>
              </a:rPr>
              <a:t>Headline: </a:t>
            </a:r>
            <a:r>
              <a:rPr lang="en-US" sz="2800" dirty="0">
                <a:solidFill>
                  <a:srgbClr val="FFB500"/>
                </a:solidFill>
                <a:cs typeface="Arial"/>
              </a:rPr>
              <a:t>Text</a:t>
            </a:r>
            <a:endParaRPr lang="en-US" sz="2800" dirty="0">
              <a:solidFill>
                <a:srgbClr val="F5B71D"/>
              </a:solidFill>
              <a:latin typeface="Arial"/>
              <a:cs typeface="Arial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200" y="1803401"/>
            <a:ext cx="4038600" cy="452543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Lorem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ipsum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dolor sit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amet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,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consectetur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adipiscing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elit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.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Mauris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vehicula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dui in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neque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dignissim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, in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aliquet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nisl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varius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. </a:t>
            </a:r>
            <a:endParaRPr lang="en-US" sz="1200" dirty="0" smtClean="0">
              <a:solidFill>
                <a:srgbClr val="584B3D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200" dirty="0" err="1" smtClean="0">
                <a:solidFill>
                  <a:srgbClr val="584B3D"/>
                </a:solidFill>
                <a:latin typeface="Arial"/>
                <a:cs typeface="Arial"/>
              </a:rPr>
              <a:t>Sed</a:t>
            </a:r>
            <a:r>
              <a:rPr lang="en-US" sz="1200" dirty="0" smtClean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a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erat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ut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magna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vulputate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feugiat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.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Quisque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varius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libero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placerat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erat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lobortis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congue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. Integer a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arcu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vel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ante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bibendum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scelerisque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. </a:t>
            </a:r>
            <a:endParaRPr lang="en-US" sz="1200" dirty="0" smtClean="0">
              <a:solidFill>
                <a:srgbClr val="584B3D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200" dirty="0" smtClean="0">
                <a:solidFill>
                  <a:srgbClr val="584B3D"/>
                </a:solidFill>
                <a:latin typeface="Arial"/>
                <a:cs typeface="Arial"/>
              </a:rPr>
              <a:t>Class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aptent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taciti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sociosqu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ad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litora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torquent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per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conubia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nostra, per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inceptos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himenaeos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. Integer ante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eros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,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lobortis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ultrices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libero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id,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fringilla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congue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dolor.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Sed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nec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lectus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rgbClr val="584B3D"/>
                </a:solidFill>
                <a:latin typeface="Arial"/>
                <a:cs typeface="Arial"/>
              </a:rPr>
              <a:t>tell us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. </a:t>
            </a:r>
          </a:p>
          <a:p>
            <a:endParaRPr lang="en-US" sz="1200" dirty="0">
              <a:latin typeface="Arial"/>
              <a:cs typeface="Arial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1803401"/>
            <a:ext cx="4038600" cy="452543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Lorem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ipsum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dolor sit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amet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,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consectetur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adipiscing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elit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.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Mauris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vehicula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dui in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neque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dignissim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, in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aliquet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nisl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varius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Sed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a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erat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ut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magna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vulputate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feugiat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.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Quisque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varius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libero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placerat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erat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lobortis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congue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. Integer a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arcu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vel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ante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bibendum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scelerisque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Class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aptent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taciti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sociosqu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ad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litora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torquent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per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conubia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nostra, per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inceptos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himenaeos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. Integer ante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eros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,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lobortis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ultrices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libero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id,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fringilla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congue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dolor.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Sed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nec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lectus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tell us. </a:t>
            </a:r>
          </a:p>
          <a:p>
            <a:endParaRPr lang="en-US" sz="12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9022" y="1021154"/>
            <a:ext cx="322317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584B3D"/>
                </a:solidFill>
                <a:latin typeface="Arial"/>
                <a:cs typeface="Arial"/>
              </a:rPr>
              <a:t>Subhead information here</a:t>
            </a:r>
          </a:p>
        </p:txBody>
      </p:sp>
    </p:spTree>
    <p:extLst>
      <p:ext uri="{BB962C8B-B14F-4D97-AF65-F5344CB8AC3E}">
        <p14:creationId xmlns:p14="http://schemas.microsoft.com/office/powerpoint/2010/main" val="2420064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idx="4294967295"/>
          </p:nvPr>
        </p:nvSpPr>
        <p:spPr>
          <a:xfrm>
            <a:off x="349250" y="122767"/>
            <a:ext cx="2806701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B500"/>
                </a:solidFill>
                <a:latin typeface="Arial Bold"/>
                <a:cs typeface="Arial Bold"/>
              </a:rPr>
              <a:t>Headline: </a:t>
            </a:r>
            <a:r>
              <a:rPr lang="en-US" sz="2800" dirty="0">
                <a:solidFill>
                  <a:srgbClr val="FFB500"/>
                </a:solidFill>
                <a:cs typeface="Arial"/>
              </a:rPr>
              <a:t>Text</a:t>
            </a:r>
            <a:endParaRPr lang="en-US" sz="2800" dirty="0">
              <a:solidFill>
                <a:srgbClr val="F5B71D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9250" y="936488"/>
            <a:ext cx="334294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584B3D"/>
                </a:solidFill>
                <a:latin typeface="Arial"/>
                <a:cs typeface="Arial"/>
              </a:rPr>
              <a:t>Subhead information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1950" y="1744133"/>
            <a:ext cx="32286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Lorem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ipsum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dolor sit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amet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,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consectetur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adipiscing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elit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.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Mauris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vehicula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dui in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neque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dignissim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, in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aliquet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nisl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varius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.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Sed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a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erat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ut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magna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vulputate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feugiat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.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Quisque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varius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libero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placerat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erat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lobortis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congue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. Integer a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arcu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vel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ante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bibendum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scelerisque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. Class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aptent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taciti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sociosqu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ad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litora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torquent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per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conubia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nostra, per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inceptos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himenaeos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. Integer ante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eros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,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lobortis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ultrices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libero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id,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fringilla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congue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dolor.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Sed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nec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lectus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584B3D"/>
                </a:solidFill>
                <a:latin typeface="Arial"/>
                <a:cs typeface="Arial"/>
              </a:rPr>
              <a:t>tellus</a:t>
            </a:r>
            <a:r>
              <a:rPr lang="en-US" sz="1200" dirty="0">
                <a:solidFill>
                  <a:srgbClr val="584B3D"/>
                </a:solidFill>
                <a:latin typeface="Arial"/>
                <a:cs typeface="Arial"/>
              </a:rPr>
              <a:t>. </a:t>
            </a:r>
          </a:p>
          <a:p>
            <a:endParaRPr lang="en-US" sz="1200" dirty="0">
              <a:latin typeface="Arial"/>
            </a:endParaRPr>
          </a:p>
        </p:txBody>
      </p:sp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3135608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1721" y="131233"/>
            <a:ext cx="7747879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B500"/>
                </a:solidFill>
                <a:latin typeface="Arial Bold"/>
                <a:cs typeface="Arial Bold"/>
              </a:rPr>
              <a:t>Headline: </a:t>
            </a:r>
            <a:r>
              <a:rPr lang="en-US" sz="2800" dirty="0">
                <a:solidFill>
                  <a:srgbClr val="FFB500"/>
                </a:solidFill>
                <a:cs typeface="Arial"/>
              </a:rPr>
              <a:t>Text</a:t>
            </a:r>
            <a:endParaRPr lang="en-US" sz="2800" dirty="0">
              <a:solidFill>
                <a:srgbClr val="F5B71D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722" y="902621"/>
            <a:ext cx="322317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584B3D"/>
                </a:solidFill>
                <a:latin typeface="Arial"/>
                <a:cs typeface="Arial"/>
              </a:rPr>
              <a:t>Subhead information here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007111"/>
              </p:ext>
            </p:extLst>
          </p:nvPr>
        </p:nvGraphicFramePr>
        <p:xfrm>
          <a:off x="1148272" y="1537701"/>
          <a:ext cx="6332444" cy="4477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9301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B09276"/>
      </a:dk2>
      <a:lt2>
        <a:srgbClr val="EEECE1"/>
      </a:lt2>
      <a:accent1>
        <a:srgbClr val="F5B71D"/>
      </a:accent1>
      <a:accent2>
        <a:srgbClr val="351D19"/>
      </a:accent2>
      <a:accent3>
        <a:srgbClr val="F6DCB8"/>
      </a:accent3>
      <a:accent4>
        <a:srgbClr val="FFEED6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2">
    <a:dk1>
      <a:srgbClr val="33170A"/>
    </a:dk1>
    <a:lt1>
      <a:sysClr val="window" lastClr="FFFFFF"/>
    </a:lt1>
    <a:dk2>
      <a:srgbClr val="33170A"/>
    </a:dk2>
    <a:lt2>
      <a:srgbClr val="E7E6E6"/>
    </a:lt2>
    <a:accent1>
      <a:srgbClr val="EEA420"/>
    </a:accent1>
    <a:accent2>
      <a:srgbClr val="FED92F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2">
    <a:dk1>
      <a:srgbClr val="33170A"/>
    </a:dk1>
    <a:lt1>
      <a:sysClr val="window" lastClr="FFFFFF"/>
    </a:lt1>
    <a:dk2>
      <a:srgbClr val="33170A"/>
    </a:dk2>
    <a:lt2>
      <a:srgbClr val="E7E6E6"/>
    </a:lt2>
    <a:accent1>
      <a:srgbClr val="EEA420"/>
    </a:accent1>
    <a:accent2>
      <a:srgbClr val="FED92F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2">
    <a:dk1>
      <a:srgbClr val="33170A"/>
    </a:dk1>
    <a:lt1>
      <a:sysClr val="window" lastClr="FFFFFF"/>
    </a:lt1>
    <a:dk2>
      <a:srgbClr val="33170A"/>
    </a:dk2>
    <a:lt2>
      <a:srgbClr val="E7E6E6"/>
    </a:lt2>
    <a:accent1>
      <a:srgbClr val="EEA420"/>
    </a:accent1>
    <a:accent2>
      <a:srgbClr val="FED92F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2">
    <a:dk1>
      <a:srgbClr val="33170A"/>
    </a:dk1>
    <a:lt1>
      <a:sysClr val="window" lastClr="FFFFFF"/>
    </a:lt1>
    <a:dk2>
      <a:srgbClr val="33170A"/>
    </a:dk2>
    <a:lt2>
      <a:srgbClr val="E7E6E6"/>
    </a:lt2>
    <a:accent1>
      <a:srgbClr val="EEA420"/>
    </a:accent1>
    <a:accent2>
      <a:srgbClr val="FED92F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</TotalTime>
  <Words>370</Words>
  <Application>Microsoft Macintosh PowerPoint</Application>
  <PresentationFormat>On-screen Show (4:3)</PresentationFormat>
  <Paragraphs>23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Office Theme</vt:lpstr>
      <vt:lpstr>1_Custom Design</vt:lpstr>
      <vt:lpstr>Custom Design</vt:lpstr>
      <vt:lpstr>PowerPoint Presentation</vt:lpstr>
      <vt:lpstr>Headline: Text</vt:lpstr>
      <vt:lpstr>PowerPoint Presentation</vt:lpstr>
      <vt:lpstr>Headline: Text</vt:lpstr>
      <vt:lpstr>Headline: Text</vt:lpstr>
      <vt:lpstr>Headline: Text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Adelphi University</cp:lastModifiedBy>
  <cp:revision>73</cp:revision>
  <cp:lastPrinted>2017-03-09T16:23:56Z</cp:lastPrinted>
  <dcterms:created xsi:type="dcterms:W3CDTF">2010-04-12T23:12:02Z</dcterms:created>
  <dcterms:modified xsi:type="dcterms:W3CDTF">2017-06-16T19:07:53Z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